
<file path=[Content_Types].xml><?xml version="1.0" encoding="utf-8"?>
<Types xmlns="http://schemas.openxmlformats.org/package/2006/content-types"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handoutMasterIdLst>
    <p:handoutMasterId r:id="rId26"/>
  </p:handoutMasterIdLst>
  <p:sldIdLst>
    <p:sldId id="256" r:id="rId3"/>
    <p:sldId id="257" r:id="rId5"/>
    <p:sldId id="258" r:id="rId6"/>
    <p:sldId id="261" r:id="rId7"/>
    <p:sldId id="259" r:id="rId8"/>
    <p:sldId id="262" r:id="rId9"/>
    <p:sldId id="263" r:id="rId10"/>
    <p:sldId id="260" r:id="rId11"/>
    <p:sldId id="265" r:id="rId12"/>
    <p:sldId id="264" r:id="rId13"/>
    <p:sldId id="270" r:id="rId14"/>
    <p:sldId id="267" r:id="rId15"/>
    <p:sldId id="266" r:id="rId16"/>
    <p:sldId id="268" r:id="rId17"/>
    <p:sldId id="269" r:id="rId18"/>
    <p:sldId id="273" r:id="rId19"/>
    <p:sldId id="272" r:id="rId20"/>
    <p:sldId id="271" r:id="rId21"/>
    <p:sldId id="274" r:id="rId22"/>
    <p:sldId id="277" r:id="rId23"/>
    <p:sldId id="275" r:id="rId24"/>
    <p:sldId id="278" r:id="rId25"/>
  </p:sldIdLst>
  <p:sldSz cx="12192000" cy="6858000"/>
  <p:notesSz cx="6858000" cy="9144000"/>
  <p:embeddedFontLst>
    <p:embeddedFont>
      <p:font typeface="微软雅黑" panose="020B0503020204020204" charset="-122"/>
      <p:regular r:id="rId30"/>
    </p:embeddedFont>
    <p:embeddedFont>
      <p:font typeface="方正舒体" panose="02010601030101010101" pitchFamily="2" charset="-122"/>
      <p:regular r:id="rId31"/>
    </p:embeddedFont>
    <p:embeddedFont>
      <p:font typeface="黑体" panose="02010609060101010101" charset="-122"/>
      <p:regular r:id="rId32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B6B2"/>
    <a:srgbClr val="FFFFFF"/>
    <a:srgbClr val="6CE3DF"/>
    <a:srgbClr val="BBFCF4"/>
    <a:srgbClr val="3EDBDC"/>
    <a:srgbClr val="DCDCDC"/>
    <a:srgbClr val="F0F0F0"/>
    <a:srgbClr val="E6E6E6"/>
    <a:srgbClr val="C8C8C8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8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2" Type="http://schemas.openxmlformats.org/officeDocument/2006/relationships/font" Target="fonts/font3.fntdata"/><Relationship Id="rId31" Type="http://schemas.openxmlformats.org/officeDocument/2006/relationships/font" Target="fonts/font2.fntdata"/><Relationship Id="rId30" Type="http://schemas.openxmlformats.org/officeDocument/2006/relationships/font" Target="fonts/font1.fntdata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176405753605613"/>
          <c:y val="0.0171957056565151"/>
          <c:w val="0.964907293220399"/>
          <c:h val="0.964729962473223"/>
        </c:manualLayout>
      </c:layout>
      <c:doughnutChart>
        <c:varyColors val="1"/>
        <c:ser>
          <c:idx val="1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 w="19037"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  <c:explosion val="0"/>
          <c:dPt>
            <c:idx val="0"/>
            <c:bubble3D val="0"/>
            <c:spPr>
              <a:solidFill>
                <a:srgbClr val="23B6B2"/>
              </a:solidFill>
              <a:ln w="19037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BBFCF4"/>
              </a:solidFill>
              <a:ln w="19037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23B6B2"/>
              </a:solidFill>
              <a:ln w="19037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rgbClr val="3EDBDC"/>
              </a:solidFill>
              <a:ln w="19037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10</c:v>
                </c:pt>
                <c:pt idx="2">
                  <c:v>60</c:v>
                </c:pt>
                <c:pt idx="3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0"/>
      </c:doughnutChart>
      <c:spPr>
        <a:noFill/>
        <a:ln w="25383">
          <a:noFill/>
        </a:ln>
      </c:spPr>
    </c:plotArea>
    <c:plotVisOnly val="1"/>
    <c:dispBlanksAs val="zero"/>
    <c:showDLblsOverMax val="0"/>
  </c:chart>
  <c:txPr>
    <a:bodyPr/>
    <a:lstStyle/>
    <a:p>
      <a:pPr>
        <a:defRPr lang="zh-CN" sz="2400">
          <a:solidFill>
            <a:schemeClr val="tx1">
              <a:lumMod val="75000"/>
              <a:lumOff val="25000"/>
            </a:schemeClr>
          </a:solidFill>
        </a:defRPr>
      </a:pPr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3.xml"/><Relationship Id="rId1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8.xml"/><Relationship Id="rId1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2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83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5.xml"/><Relationship Id="rId2" Type="http://schemas.openxmlformats.org/officeDocument/2006/relationships/image" Target="../media/image2.png"/><Relationship Id="rId1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13083-NP换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54775" y="1547495"/>
            <a:ext cx="7346950" cy="740283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56920" y="1840230"/>
            <a:ext cx="544449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96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</a:rPr>
              <a:t>目标管理</a:t>
            </a:r>
            <a:endParaRPr lang="zh-CN" altLang="en-US" sz="9600">
              <a:solidFill>
                <a:srgbClr val="23B6B2"/>
              </a:solidFill>
              <a:latin typeface="阿里巴巴普惠体 M" panose="00020600040101010101" charset="-122"/>
              <a:ea typeface="阿里巴巴普惠体 M" panose="00020600040101010101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110615" y="4612640"/>
            <a:ext cx="2052955" cy="426720"/>
          </a:xfrm>
          <a:prstGeom prst="rect">
            <a:avLst/>
          </a:prstGeom>
          <a:noFill/>
          <a:ln w="3175">
            <a:solidFill>
              <a:srgbClr val="23B6B2">
                <a:alpha val="74000"/>
              </a:srgb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210"/>
          <p:cNvSpPr/>
          <p:nvPr/>
        </p:nvSpPr>
        <p:spPr>
          <a:xfrm>
            <a:off x="1022985" y="3386455"/>
            <a:ext cx="4621530" cy="3067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algn="dist"/>
            <a:r>
              <a:rPr lang="en-US" altLang="zh-CN" sz="1400" cap="all" noProof="0" dirty="0">
                <a:ln>
                  <a:noFill/>
                </a:ln>
                <a:solidFill>
                  <a:srgbClr val="23B6B2"/>
                </a:solidFill>
                <a:uLnTx/>
                <a:uFillTx/>
                <a:ea typeface="方正舒体" panose="02010601030101010101" pitchFamily="2" charset="-122"/>
                <a:sym typeface="+mn-ea"/>
              </a:rPr>
              <a:t>management by objectives </a:t>
            </a:r>
            <a:endParaRPr lang="en-US" altLang="zh-CN" sz="1400" cap="all" noProof="0" dirty="0">
              <a:ln>
                <a:noFill/>
              </a:ln>
              <a:solidFill>
                <a:srgbClr val="23B6B2"/>
              </a:solidFill>
              <a:uLnTx/>
              <a:uFillTx/>
              <a:ea typeface="方正舒体" panose="02010601030101010101" pitchFamily="2" charset="-122"/>
              <a:sym typeface="+mn-ea"/>
            </a:endParaRPr>
          </a:p>
        </p:txBody>
      </p:sp>
      <p:sp>
        <p:nvSpPr>
          <p:cNvPr id="18" name="TextBox 1210"/>
          <p:cNvSpPr/>
          <p:nvPr/>
        </p:nvSpPr>
        <p:spPr>
          <a:xfrm>
            <a:off x="1022985" y="3796665"/>
            <a:ext cx="5147310" cy="4603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algn="l" fontAlgn="auto">
              <a:lnSpc>
                <a:spcPct val="200000"/>
              </a:lnSpc>
              <a:spcAft>
                <a:spcPts val="600"/>
              </a:spcAft>
            </a:pPr>
            <a:r>
              <a:rPr lang="zh-CN" altLang="en-US" sz="600" dirty="0">
                <a:solidFill>
                  <a:srgbClr val="23B6B2"/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rgbClr val="23B6B2"/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rgbClr val="23B6B2"/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rgbClr val="23B6B2"/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rgbClr val="23B6B2"/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rgbClr val="23B6B2"/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rgbClr val="23B6B2"/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rgbClr val="23B6B2"/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rgbClr val="23B6B2"/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rgbClr val="23B6B2"/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rgbClr val="23B6B2"/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rgbClr val="23B6B2"/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rgbClr val="23B6B2"/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rgbClr val="23B6B2"/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rgbClr val="23B6B2"/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rgbClr val="23B6B2"/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rgbClr val="23B6B2"/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rgbClr val="23B6B2"/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rgbClr val="23B6B2"/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rgbClr val="23B6B2"/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endParaRPr lang="en-US" altLang="zh-CN" sz="600" noProof="0" dirty="0">
              <a:ln>
                <a:noFill/>
              </a:ln>
              <a:solidFill>
                <a:srgbClr val="23B6B2"/>
              </a:solidFill>
              <a:uLnTx/>
              <a:uFillTx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" name="TextBox 1210"/>
          <p:cNvSpPr/>
          <p:nvPr/>
        </p:nvSpPr>
        <p:spPr>
          <a:xfrm>
            <a:off x="1134110" y="4565015"/>
            <a:ext cx="2371090" cy="4603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algn="l" fontAlgn="auto">
              <a:lnSpc>
                <a:spcPct val="150000"/>
              </a:lnSpc>
              <a:spcAft>
                <a:spcPts val="600"/>
              </a:spcAft>
            </a:pPr>
            <a:r>
              <a:rPr lang="zh-CN" sz="1600" noProof="0" dirty="0">
                <a:ln>
                  <a:noFill/>
                </a:ln>
                <a:solidFill>
                  <a:srgbClr val="23B6B2"/>
                </a:solidFill>
                <a:uLnTx/>
                <a:uFillTx/>
                <a:ea typeface="微软雅黑" panose="020B0503020204020204" charset="-122"/>
                <a:sym typeface="Arial" panose="020B0604020202020204" pitchFamily="34" charset="0"/>
              </a:rPr>
              <a:t>亮剑口才学院</a:t>
            </a:r>
            <a:endParaRPr lang="zh-CN" sz="1600" noProof="0" dirty="0">
              <a:ln>
                <a:noFill/>
              </a:ln>
              <a:solidFill>
                <a:srgbClr val="23B6B2"/>
              </a:solidFill>
              <a:uLnTx/>
              <a:uFillTx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直角三角形 7"/>
          <p:cNvSpPr/>
          <p:nvPr/>
        </p:nvSpPr>
        <p:spPr>
          <a:xfrm rot="16200000" flipH="1" flipV="1">
            <a:off x="-36830" y="-9525"/>
            <a:ext cx="1557655" cy="1557655"/>
          </a:xfrm>
          <a:prstGeom prst="rtTriangl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" name="等腰三角形 17"/>
          <p:cNvSpPr/>
          <p:nvPr/>
        </p:nvSpPr>
        <p:spPr>
          <a:xfrm>
            <a:off x="8828405" y="2871470"/>
            <a:ext cx="3434080" cy="2772410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12000"/>
                </a:schemeClr>
              </a:gs>
              <a:gs pos="74000">
                <a:srgbClr val="23B6B2">
                  <a:alpha val="78000"/>
                </a:srgb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等腰三角形 15"/>
          <p:cNvSpPr/>
          <p:nvPr/>
        </p:nvSpPr>
        <p:spPr>
          <a:xfrm>
            <a:off x="6673215" y="2644775"/>
            <a:ext cx="3434080" cy="2772410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12000"/>
                </a:schemeClr>
              </a:gs>
              <a:gs pos="74000">
                <a:srgbClr val="23B6B2">
                  <a:alpha val="78000"/>
                </a:srgb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>
            <a:off x="4553585" y="2786380"/>
            <a:ext cx="3434080" cy="2772410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12000"/>
                </a:schemeClr>
              </a:gs>
              <a:gs pos="74000">
                <a:srgbClr val="23B6B2">
                  <a:alpha val="78000"/>
                </a:srgb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等腰三角形 13"/>
          <p:cNvSpPr/>
          <p:nvPr/>
        </p:nvSpPr>
        <p:spPr>
          <a:xfrm>
            <a:off x="2315845" y="2786380"/>
            <a:ext cx="3434080" cy="2772410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12000"/>
                </a:schemeClr>
              </a:gs>
              <a:gs pos="74000">
                <a:srgbClr val="23B6B2">
                  <a:alpha val="78000"/>
                </a:srgb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>
            <a:off x="128905" y="3006090"/>
            <a:ext cx="3434080" cy="2772410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12000"/>
                </a:schemeClr>
              </a:gs>
              <a:gs pos="74000">
                <a:srgbClr val="23B6B2">
                  <a:alpha val="78000"/>
                </a:srgb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734945" y="721995"/>
            <a:ext cx="64611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buClrTx/>
              <a:buSzTx/>
              <a:buFontTx/>
            </a:pPr>
            <a:r>
              <a:rPr lang="zh-CN" altLang="en-US" sz="4800" b="1">
                <a:solidFill>
                  <a:srgbClr val="23B6B2"/>
                </a:solidFill>
                <a:sym typeface="+mn-ea"/>
              </a:rPr>
              <a:t>目标管理的五个特点</a:t>
            </a:r>
            <a:endParaRPr lang="zh-CN" altLang="en-US" sz="4800" b="1">
              <a:solidFill>
                <a:srgbClr val="23B6B2"/>
              </a:solidFill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957580" y="2009775"/>
            <a:ext cx="1777365" cy="1777365"/>
          </a:xfrm>
          <a:prstGeom prst="ellips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 dirty="0">
                <a:latin typeface="+mj-ea"/>
                <a:ea typeface="+mj-ea"/>
                <a:sym typeface="+mn-ea"/>
              </a:rPr>
              <a:t>明确目标</a:t>
            </a:r>
            <a:endParaRPr lang="zh-CN" altLang="en-US" sz="2000" dirty="0">
              <a:latin typeface="+mj-ea"/>
              <a:ea typeface="+mj-ea"/>
              <a:sym typeface="+mn-ea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143885" y="2009775"/>
            <a:ext cx="1777365" cy="1777365"/>
          </a:xfrm>
          <a:prstGeom prst="ellips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 dirty="0">
                <a:latin typeface="+mj-ea"/>
                <a:ea typeface="+mj-ea"/>
                <a:sym typeface="+mn-ea"/>
              </a:rPr>
              <a:t>参与决策</a:t>
            </a:r>
            <a:endParaRPr lang="zh-CN" altLang="en-US" sz="2000" dirty="0">
              <a:latin typeface="+mj-ea"/>
              <a:ea typeface="+mj-ea"/>
              <a:sym typeface="+mn-ea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5381625" y="2009775"/>
            <a:ext cx="1777365" cy="1777365"/>
          </a:xfrm>
          <a:prstGeom prst="ellips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 dirty="0">
                <a:latin typeface="+mj-ea"/>
                <a:ea typeface="+mj-ea"/>
                <a:sym typeface="+mn-ea"/>
              </a:rPr>
              <a:t>规定时限</a:t>
            </a:r>
            <a:endParaRPr lang="zh-CN" altLang="en-US" sz="2000" dirty="0">
              <a:latin typeface="+mj-ea"/>
              <a:ea typeface="+mj-ea"/>
              <a:sym typeface="+mn-ea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7418705" y="2009775"/>
            <a:ext cx="1777365" cy="1777365"/>
          </a:xfrm>
          <a:prstGeom prst="ellips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 dirty="0">
                <a:latin typeface="+mj-ea"/>
                <a:ea typeface="+mj-ea"/>
                <a:sym typeface="+mn-ea"/>
              </a:rPr>
              <a:t>绩效指导与过程评价</a:t>
            </a:r>
            <a:endParaRPr lang="zh-CN" altLang="en-US" sz="2000" dirty="0">
              <a:latin typeface="+mj-ea"/>
              <a:ea typeface="+mj-ea"/>
              <a:sym typeface="+mn-ea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9656445" y="2009775"/>
            <a:ext cx="1777365" cy="1777365"/>
          </a:xfrm>
          <a:prstGeom prst="ellips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000" dirty="0">
                <a:latin typeface="+mj-ea"/>
                <a:ea typeface="+mj-ea"/>
                <a:sym typeface="+mn-ea"/>
              </a:rPr>
              <a:t>绩效评价与激励</a:t>
            </a:r>
            <a:endParaRPr lang="zh-CN" altLang="en-US" sz="2000" dirty="0">
              <a:latin typeface="+mj-ea"/>
              <a:ea typeface="+mj-ea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57580" y="4175125"/>
            <a:ext cx="1777365" cy="1060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sym typeface="+mn-ea"/>
              </a:rPr>
              <a:t>高水平的业绩是与高标准的目标相联系的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954655" y="4175125"/>
            <a:ext cx="2155825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+mj-ea"/>
                <a:sym typeface="+mn-ea"/>
              </a:rPr>
              <a:t>上下协商、逐级制定出整体目标、部门目标和个人目标。“自上而下”与“自下而上”的转化过程。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+mj-ea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381625" y="4175125"/>
            <a:ext cx="1960245" cy="11144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ctr" fontAlgn="auto">
              <a:lnSpc>
                <a:spcPct val="150000"/>
              </a:lnSpc>
              <a:spcBef>
                <a:spcPct val="25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sym typeface="+mn-ea"/>
              </a:rPr>
              <a:t>明确的时间期限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 indent="0" algn="ctr" fontAlgn="auto">
              <a:lnSpc>
                <a:spcPct val="150000"/>
              </a:lnSpc>
              <a:spcBef>
                <a:spcPct val="25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sym typeface="+mn-ea"/>
              </a:rPr>
              <a:t>层级越低，时间期限越短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418705" y="4175125"/>
            <a:ext cx="194373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ctr" fontAlgn="auto">
              <a:lnSpc>
                <a:spcPct val="150000"/>
              </a:lnSpc>
              <a:spcBef>
                <a:spcPct val="25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sym typeface="+mn-ea"/>
              </a:rPr>
              <a:t>自主工作，自我控制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 indent="0" algn="ctr" fontAlgn="auto">
              <a:lnSpc>
                <a:spcPct val="150000"/>
              </a:lnSpc>
              <a:spcBef>
                <a:spcPct val="25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sym typeface="+mn-ea"/>
              </a:rPr>
              <a:t>不断反馈目标进展情况：汇报、求助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 indent="0" algn="ctr" fontAlgn="auto">
              <a:lnSpc>
                <a:spcPct val="150000"/>
              </a:lnSpc>
              <a:spcBef>
                <a:spcPct val="25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sym typeface="+mn-ea"/>
              </a:rPr>
              <a:t>关键环节跟踪、控制和指导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656445" y="4175125"/>
            <a:ext cx="1777365" cy="11144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ctr" fontAlgn="auto">
              <a:lnSpc>
                <a:spcPct val="150000"/>
              </a:lnSpc>
              <a:spcBef>
                <a:spcPct val="25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sym typeface="+mn-ea"/>
              </a:rPr>
              <a:t>自我评价和自我发展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 indent="0" algn="ctr" fontAlgn="auto">
              <a:lnSpc>
                <a:spcPct val="150000"/>
              </a:lnSpc>
              <a:spcBef>
                <a:spcPct val="25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sym typeface="+mn-ea"/>
              </a:rPr>
              <a:t>综合激励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13083-NP换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04150" y="1307465"/>
            <a:ext cx="6734175" cy="67856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33145" y="3554730"/>
            <a:ext cx="41910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40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</a:rPr>
              <a:t> </a:t>
            </a:r>
            <a:r>
              <a:rPr lang="zh-CN" altLang="en-US" sz="40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</a:rPr>
              <a:t>目标及其制定</a:t>
            </a:r>
            <a:endParaRPr lang="zh-CN" altLang="en-US" sz="4000">
              <a:solidFill>
                <a:srgbClr val="23B6B2"/>
              </a:solidFill>
              <a:latin typeface="阿里巴巴普惠体 M" panose="00020600040101010101" charset="-122"/>
              <a:ea typeface="阿里巴巴普惠体 M" panose="0002060004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33145" y="1323975"/>
            <a:ext cx="2649220" cy="26460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166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  <a:sym typeface="+mn-ea"/>
              </a:rPr>
              <a:t>02 </a:t>
            </a:r>
            <a:endParaRPr lang="en-US" altLang="zh-CN" sz="16600">
              <a:solidFill>
                <a:srgbClr val="23B6B2"/>
              </a:solidFill>
              <a:latin typeface="阿里巴巴普惠体 M" panose="00020600040101010101" charset="-122"/>
              <a:ea typeface="阿里巴巴普惠体 M" panose="00020600040101010101" charset="-122"/>
              <a:sym typeface="+mn-ea"/>
            </a:endParaRPr>
          </a:p>
        </p:txBody>
      </p:sp>
      <p:sp>
        <p:nvSpPr>
          <p:cNvPr id="18" name="TextBox 1210"/>
          <p:cNvSpPr/>
          <p:nvPr/>
        </p:nvSpPr>
        <p:spPr>
          <a:xfrm>
            <a:off x="1245235" y="4309110"/>
            <a:ext cx="4621530" cy="645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algn="l" fontAlgn="auto">
              <a:lnSpc>
                <a:spcPct val="200000"/>
              </a:lnSpc>
              <a:spcAft>
                <a:spcPts val="600"/>
              </a:spcAft>
            </a:pP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endParaRPr lang="en-US" altLang="zh-CN" sz="6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uLnTx/>
              <a:uFillTx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矩形 10"/>
          <p:cNvSpPr/>
          <p:nvPr/>
        </p:nvSpPr>
        <p:spPr>
          <a:xfrm>
            <a:off x="2432050" y="1969135"/>
            <a:ext cx="7766685" cy="695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平行四边形 1"/>
          <p:cNvSpPr/>
          <p:nvPr/>
        </p:nvSpPr>
        <p:spPr>
          <a:xfrm>
            <a:off x="2033270" y="1962785"/>
            <a:ext cx="2283460" cy="703580"/>
          </a:xfrm>
          <a:prstGeom prst="parallelogram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459480" y="558165"/>
            <a:ext cx="500634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buClrTx/>
              <a:buSzTx/>
              <a:buFontTx/>
            </a:pPr>
            <a:r>
              <a:rPr lang="zh-CN" altLang="en-US" sz="4800" b="1">
                <a:solidFill>
                  <a:srgbClr val="23B6B2"/>
                </a:solidFill>
                <a:sym typeface="+mn-ea"/>
              </a:rPr>
              <a:t>“目标”的条件</a:t>
            </a:r>
            <a:endParaRPr lang="zh-CN" altLang="en-US" sz="4800" b="1">
              <a:solidFill>
                <a:srgbClr val="23B6B2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321243" y="2084070"/>
            <a:ext cx="17068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lang="zh-CN" altLang="en-US" sz="24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具体明确的</a:t>
            </a:r>
            <a:endParaRPr lang="zh-CN" altLang="en-US" sz="24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432050" y="2743200"/>
            <a:ext cx="7766685" cy="695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平行四边形 12"/>
          <p:cNvSpPr/>
          <p:nvPr/>
        </p:nvSpPr>
        <p:spPr>
          <a:xfrm>
            <a:off x="2033270" y="2736850"/>
            <a:ext cx="2283460" cy="703580"/>
          </a:xfrm>
          <a:prstGeom prst="parallelogram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432050" y="3505835"/>
            <a:ext cx="7766685" cy="695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平行四边形 14"/>
          <p:cNvSpPr/>
          <p:nvPr/>
        </p:nvSpPr>
        <p:spPr>
          <a:xfrm>
            <a:off x="2033270" y="3499485"/>
            <a:ext cx="2283460" cy="703580"/>
          </a:xfrm>
          <a:prstGeom prst="parallelogram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2432050" y="4279265"/>
            <a:ext cx="7766685" cy="695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平行四边形 16"/>
          <p:cNvSpPr/>
          <p:nvPr/>
        </p:nvSpPr>
        <p:spPr>
          <a:xfrm>
            <a:off x="2033270" y="4285615"/>
            <a:ext cx="2283460" cy="703580"/>
          </a:xfrm>
          <a:prstGeom prst="parallelogram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2432050" y="5053330"/>
            <a:ext cx="7766685" cy="6959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平行四边形 18"/>
          <p:cNvSpPr/>
          <p:nvPr/>
        </p:nvSpPr>
        <p:spPr>
          <a:xfrm>
            <a:off x="2033270" y="5059680"/>
            <a:ext cx="2283460" cy="703580"/>
          </a:xfrm>
          <a:prstGeom prst="parallelogram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2471103" y="2858135"/>
            <a:ext cx="140716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可衡量的</a:t>
            </a:r>
            <a:endParaRPr lang="zh-CN" altLang="en-US" sz="24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313305" y="3642360"/>
            <a:ext cx="17227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应能达到的</a:t>
            </a:r>
            <a:endParaRPr lang="zh-CN" altLang="en-US" sz="24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624455" y="4443095"/>
            <a:ext cx="11004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相关的</a:t>
            </a:r>
            <a:endParaRPr lang="zh-CN" altLang="en-US" sz="24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415858" y="5227320"/>
            <a:ext cx="15176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+mn-ea"/>
              </a:rPr>
              <a:t>有时限的</a:t>
            </a:r>
            <a:endParaRPr lang="zh-CN" altLang="en-US" sz="2400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24" name="图片 23" descr="目标中心目标-1624675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7292" t="12075" r="6250" b="11458"/>
          <a:stretch>
            <a:fillRect/>
          </a:stretch>
        </p:blipFill>
        <p:spPr>
          <a:xfrm>
            <a:off x="9313545" y="4516120"/>
            <a:ext cx="2776220" cy="2456180"/>
          </a:xfrm>
          <a:prstGeom prst="rect">
            <a:avLst/>
          </a:prstGeom>
        </p:spPr>
      </p:pic>
      <p:sp>
        <p:nvSpPr>
          <p:cNvPr id="25" name="文本框 24"/>
          <p:cNvSpPr txBox="1"/>
          <p:nvPr/>
        </p:nvSpPr>
        <p:spPr>
          <a:xfrm>
            <a:off x="5473383" y="2126615"/>
            <a:ext cx="3383280" cy="3816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indent="0" algn="ctr">
              <a:lnSpc>
                <a:spcPct val="105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sym typeface="+mn-ea"/>
              </a:rPr>
              <a:t>完成什么、什么时候、怎样完成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130483" y="2936875"/>
            <a:ext cx="4069080" cy="3816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indent="0" algn="ctr">
              <a:lnSpc>
                <a:spcPct val="105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sym typeface="+mn-ea"/>
              </a:rPr>
              <a:t>根据数量或质量的标准进行量度和证实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558983" y="3669665"/>
            <a:ext cx="52120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sym typeface="+mn-ea"/>
              </a:rPr>
              <a:t>具有挑战性但应可实现；是新的构想，是一个跳板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558983" y="4443095"/>
            <a:ext cx="52120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/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sym typeface="+mn-ea"/>
              </a:rPr>
              <a:t>与工作职责直接相关，与个人的具体行为直接相关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273483" y="5220970"/>
            <a:ext cx="1783080" cy="38163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indent="0" algn="ctr">
              <a:lnSpc>
                <a:spcPct val="105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  <a:sym typeface="+mn-ea"/>
              </a:rPr>
              <a:t>明确的时间要求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 rot="16200000">
            <a:off x="-2367915" y="2321560"/>
            <a:ext cx="6637655" cy="22148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13800" b="1" dirty="0">
                <a:solidFill>
                  <a:srgbClr val="23B6B2">
                    <a:alpha val="16000"/>
                  </a:srgb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SMART</a:t>
            </a:r>
            <a:endParaRPr lang="en-US" altLang="zh-CN" sz="13800" b="1" dirty="0">
              <a:solidFill>
                <a:srgbClr val="23B6B2">
                  <a:alpha val="16000"/>
                </a:srgbClr>
              </a:solidFill>
              <a:effectLst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401185" y="546100"/>
            <a:ext cx="33896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buClrTx/>
              <a:buSzTx/>
              <a:buFontTx/>
            </a:pPr>
            <a:r>
              <a:rPr lang="zh-CN" altLang="en-US" sz="4800" b="1">
                <a:solidFill>
                  <a:srgbClr val="23B6B2"/>
                </a:solidFill>
                <a:sym typeface="+mn-ea"/>
              </a:rPr>
              <a:t>目标的种类</a:t>
            </a:r>
            <a:endParaRPr lang="zh-CN" altLang="en-US" sz="4800" b="1">
              <a:solidFill>
                <a:srgbClr val="23B6B2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3180" y="2041525"/>
            <a:ext cx="2382520" cy="4371975"/>
          </a:xfrm>
          <a:prstGeom prst="rect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468245" y="2041525"/>
            <a:ext cx="2382520" cy="4371975"/>
          </a:xfrm>
          <a:prstGeom prst="rect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893310" y="2041525"/>
            <a:ext cx="2382520" cy="4371975"/>
          </a:xfrm>
          <a:prstGeom prst="rect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7318375" y="2041525"/>
            <a:ext cx="2382520" cy="4371975"/>
          </a:xfrm>
          <a:prstGeom prst="rect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743440" y="2041525"/>
            <a:ext cx="2382520" cy="4371975"/>
          </a:xfrm>
          <a:prstGeom prst="rect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59740" y="2908935"/>
            <a:ext cx="17068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按目标期限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755265" y="2908935"/>
            <a:ext cx="171323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按目标层次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288915" y="2908935"/>
            <a:ext cx="171323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按目标内容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713980" y="2908935"/>
            <a:ext cx="171323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按目标</a:t>
            </a:r>
            <a:r>
              <a:rPr lang="zh-CN" sz="2400" b="1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性质</a:t>
            </a:r>
            <a:endParaRPr lang="zh-CN" sz="2400" b="1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139045" y="2908935"/>
            <a:ext cx="140716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/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其它区分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07060" y="3638550"/>
            <a:ext cx="995680" cy="8299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长期目标</a:t>
            </a:r>
            <a:endParaRPr lang="zh-CN" altLang="en-US" sz="1600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短期目标</a:t>
            </a:r>
            <a:endParaRPr lang="zh-CN" altLang="en-US" sz="1600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648585" y="3484880"/>
            <a:ext cx="202247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ctr" fontAlgn="auto">
              <a:lnSpc>
                <a:spcPct val="15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企业目标（总目标）</a:t>
            </a:r>
            <a:endParaRPr lang="zh-CN" altLang="en-US" sz="1600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  <a:p>
            <a:pPr indent="0" algn="ctr" fontAlgn="auto">
              <a:lnSpc>
                <a:spcPct val="15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部门或团队目标（次目标）</a:t>
            </a:r>
            <a:endParaRPr lang="zh-CN" altLang="en-US" sz="1600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  <a:p>
            <a:pPr indent="0" algn="ctr" fontAlgn="auto">
              <a:lnSpc>
                <a:spcPct val="15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个人目标</a:t>
            </a:r>
            <a:endParaRPr lang="zh-CN" altLang="en-US" sz="1600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085080" y="3484880"/>
            <a:ext cx="2022475" cy="1445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ctr" fontAlgn="auto">
              <a:lnSpc>
                <a:spcPct val="15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财务目标</a:t>
            </a:r>
            <a:endParaRPr lang="zh-CN" altLang="en-US" sz="1600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  <a:p>
            <a:pPr indent="0" algn="ctr" fontAlgn="auto">
              <a:lnSpc>
                <a:spcPct val="15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销售目标</a:t>
            </a:r>
            <a:endParaRPr lang="zh-CN" altLang="en-US" sz="1600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  <a:p>
            <a:pPr indent="0" algn="ctr" fontAlgn="auto">
              <a:lnSpc>
                <a:spcPct val="15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生产目标</a:t>
            </a:r>
            <a:endParaRPr lang="zh-CN" altLang="en-US" sz="1600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498715" y="3484880"/>
            <a:ext cx="202247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just" fontAlgn="auto">
              <a:lnSpc>
                <a:spcPct val="15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成果目标（最终目标）</a:t>
            </a:r>
            <a:endParaRPr lang="zh-CN" altLang="en-US" sz="1600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  <a:p>
            <a:pPr indent="0" algn="just" fontAlgn="auto">
              <a:lnSpc>
                <a:spcPct val="150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手段目标（措施、进度等过程目标）</a:t>
            </a:r>
            <a:endParaRPr lang="zh-CN" altLang="en-US" sz="1600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923780" y="3484880"/>
            <a:ext cx="202247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just" fontAlgn="auto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cs typeface="+mj-ea"/>
                <a:sym typeface="+mn-ea"/>
              </a:rPr>
              <a:t>制性目标/突破性目标；定量目标/定性目标（可以通过详细的说明规划或其它目标特征、完成日期等考核）；独立目标/共同目标</a:t>
            </a:r>
            <a:endParaRPr lang="zh-CN" altLang="en-US" sz="1600" dirty="0">
              <a:solidFill>
                <a:schemeClr val="bg1"/>
              </a:solidFill>
              <a:latin typeface="+mj-ea"/>
              <a:ea typeface="+mj-ea"/>
              <a:cs typeface="+mj-ea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612140" y="2099945"/>
            <a:ext cx="121666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buClrTx/>
              <a:buSzTx/>
              <a:buFontTx/>
            </a:pPr>
            <a:r>
              <a:rPr lang="en-US" altLang="zh-CN" sz="4400" b="1">
                <a:solidFill>
                  <a:schemeClr val="bg1"/>
                </a:solidFill>
                <a:sym typeface="+mn-ea"/>
              </a:rPr>
              <a:t>01</a:t>
            </a:r>
            <a:endParaRPr lang="en-US" altLang="zh-CN" sz="4400" b="1">
              <a:solidFill>
                <a:schemeClr val="bg1"/>
              </a:solidFill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036570" y="2099945"/>
            <a:ext cx="121666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buClrTx/>
              <a:buSzTx/>
              <a:buFontTx/>
            </a:pPr>
            <a:r>
              <a:rPr lang="en-US" altLang="zh-CN" sz="4400" b="1">
                <a:solidFill>
                  <a:schemeClr val="bg1"/>
                </a:solidFill>
                <a:sym typeface="+mn-ea"/>
              </a:rPr>
              <a:t>02</a:t>
            </a:r>
            <a:endParaRPr lang="en-US" altLang="zh-CN" sz="4400" b="1">
              <a:solidFill>
                <a:schemeClr val="bg1"/>
              </a:solidFill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473700" y="2099945"/>
            <a:ext cx="121666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buClrTx/>
              <a:buSzTx/>
              <a:buFontTx/>
            </a:pPr>
            <a:r>
              <a:rPr lang="en-US" altLang="zh-CN" sz="4400" b="1">
                <a:solidFill>
                  <a:schemeClr val="bg1"/>
                </a:solidFill>
                <a:sym typeface="+mn-ea"/>
              </a:rPr>
              <a:t>03</a:t>
            </a:r>
            <a:endParaRPr lang="en-US" altLang="zh-CN" sz="4400" b="1">
              <a:solidFill>
                <a:schemeClr val="bg1"/>
              </a:solidFill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910830" y="2099945"/>
            <a:ext cx="121666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buClrTx/>
              <a:buSzTx/>
              <a:buFontTx/>
            </a:pPr>
            <a:r>
              <a:rPr lang="en-US" altLang="zh-CN" sz="4400" b="1">
                <a:solidFill>
                  <a:schemeClr val="bg1"/>
                </a:solidFill>
                <a:sym typeface="+mn-ea"/>
              </a:rPr>
              <a:t>04</a:t>
            </a:r>
            <a:endParaRPr lang="en-US" altLang="zh-CN" sz="4400" b="1">
              <a:solidFill>
                <a:schemeClr val="bg1"/>
              </a:solidFill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0329545" y="2099945"/>
            <a:ext cx="121666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buClrTx/>
              <a:buSzTx/>
              <a:buFontTx/>
            </a:pPr>
            <a:r>
              <a:rPr lang="en-US" altLang="zh-CN" sz="4400" b="1">
                <a:solidFill>
                  <a:schemeClr val="bg1"/>
                </a:solidFill>
                <a:sym typeface="+mn-ea"/>
              </a:rPr>
              <a:t>05</a:t>
            </a:r>
            <a:endParaRPr lang="en-US" altLang="zh-CN" sz="4400" b="1">
              <a:solidFill>
                <a:schemeClr val="bg1"/>
              </a:solidFill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" name="等腰三角形 12"/>
          <p:cNvSpPr/>
          <p:nvPr/>
        </p:nvSpPr>
        <p:spPr>
          <a:xfrm>
            <a:off x="-3423285" y="-2577465"/>
            <a:ext cx="19391630" cy="7846695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12000"/>
                </a:schemeClr>
              </a:gs>
              <a:gs pos="74000">
                <a:srgbClr val="23B6B2">
                  <a:alpha val="78000"/>
                </a:srgbClr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401185" y="741680"/>
            <a:ext cx="33896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buClrTx/>
              <a:buSzTx/>
              <a:buFontTx/>
            </a:pPr>
            <a:r>
              <a:rPr lang="zh-CN" altLang="en-US" sz="4800" b="1">
                <a:solidFill>
                  <a:srgbClr val="23B6B2"/>
                </a:solidFill>
                <a:sym typeface="+mn-ea"/>
              </a:rPr>
              <a:t>目标分解</a:t>
            </a:r>
            <a:endParaRPr lang="zh-CN" altLang="en-US" sz="4800" b="1">
              <a:solidFill>
                <a:srgbClr val="23B6B2"/>
              </a:solidFill>
              <a:sym typeface="+mn-ea"/>
            </a:endParaRPr>
          </a:p>
        </p:txBody>
      </p:sp>
      <p:sp>
        <p:nvSpPr>
          <p:cNvPr id="38" name="圆角矩形 37"/>
          <p:cNvSpPr/>
          <p:nvPr/>
        </p:nvSpPr>
        <p:spPr>
          <a:xfrm>
            <a:off x="1547495" y="3190240"/>
            <a:ext cx="3772535" cy="2413000"/>
          </a:xfrm>
          <a:prstGeom prst="roundRect">
            <a:avLst>
              <a:gd name="adj" fmla="val 3384"/>
            </a:avLst>
          </a:prstGeom>
          <a:solidFill>
            <a:srgbClr val="23B6B2"/>
          </a:solidFill>
          <a:ln w="9525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1713865" y="3611245"/>
            <a:ext cx="3446780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将大目标分解成若干小目标，再将每个小目标分解成若干个更小的目标，一直分解下去，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直到知道每个人该干什么。</a:t>
            </a:r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31315" y="2362835"/>
            <a:ext cx="32518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 b="1" dirty="0">
                <a:solidFill>
                  <a:srgbClr val="23B6B2"/>
                </a:solidFill>
                <a:latin typeface="微软雅黑" panose="020B0503020204020204" charset="-122"/>
                <a:ea typeface="微软雅黑" panose="020B0503020204020204" charset="-122"/>
              </a:rPr>
              <a:t>由大到小</a:t>
            </a:r>
            <a:endParaRPr lang="zh-CN" altLang="en-US" sz="3200" b="1" dirty="0">
              <a:solidFill>
                <a:srgbClr val="23B6B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6631305" y="3190875"/>
            <a:ext cx="3773170" cy="2412365"/>
          </a:xfrm>
          <a:prstGeom prst="roundRect">
            <a:avLst>
              <a:gd name="adj" fmla="val 3383"/>
            </a:avLst>
          </a:prstGeom>
          <a:solidFill>
            <a:srgbClr val="23B6B2"/>
          </a:solidFill>
          <a:ln w="9525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3" name="TextBox 42"/>
          <p:cNvSpPr txBox="1"/>
          <p:nvPr/>
        </p:nvSpPr>
        <p:spPr>
          <a:xfrm>
            <a:off x="6794500" y="3632200"/>
            <a:ext cx="3446780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愿景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→5-10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年长期目标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→2-3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年的中期目标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→6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个月至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年的短期目标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→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月、周、日目标，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直到知道现在该干什么。</a:t>
            </a:r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29095" y="2393950"/>
            <a:ext cx="32518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 b="1" dirty="0">
                <a:solidFill>
                  <a:srgbClr val="23B6B2"/>
                </a:solidFill>
                <a:latin typeface="微软雅黑" panose="020B0503020204020204" charset="-122"/>
                <a:ea typeface="微软雅黑" panose="020B0503020204020204" charset="-122"/>
              </a:rPr>
              <a:t>由远及近</a:t>
            </a:r>
            <a:endParaRPr lang="zh-CN" altLang="en-US" sz="3200" b="1" dirty="0">
              <a:solidFill>
                <a:srgbClr val="23B6B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矩形 11"/>
          <p:cNvSpPr/>
          <p:nvPr/>
        </p:nvSpPr>
        <p:spPr>
          <a:xfrm>
            <a:off x="6165850" y="2703830"/>
            <a:ext cx="2763520" cy="32092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245485" y="2703830"/>
            <a:ext cx="2763520" cy="32092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9086850" y="2703830"/>
            <a:ext cx="2763520" cy="32092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25755" y="2703830"/>
            <a:ext cx="2763520" cy="32092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323975" y="945515"/>
            <a:ext cx="954405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buClrTx/>
              <a:buSzTx/>
              <a:buFontTx/>
            </a:pPr>
            <a:r>
              <a:rPr lang="zh-CN" altLang="en-US" sz="4800" b="1">
                <a:solidFill>
                  <a:srgbClr val="23B6B2"/>
                </a:solidFill>
                <a:sym typeface="+mn-ea"/>
              </a:rPr>
              <a:t>进行目标分解时要遵循以下要求</a:t>
            </a:r>
            <a:endParaRPr lang="zh-CN" altLang="en-US" sz="4800" b="1">
              <a:solidFill>
                <a:srgbClr val="23B6B2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5120" y="2498090"/>
            <a:ext cx="2764155" cy="600710"/>
          </a:xfrm>
          <a:prstGeom prst="rect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上下一致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45485" y="2498090"/>
            <a:ext cx="2764155" cy="600710"/>
          </a:xfrm>
          <a:prstGeom prst="rect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资源保障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65850" y="2498090"/>
            <a:ext cx="2764155" cy="600710"/>
          </a:xfrm>
          <a:prstGeom prst="rect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相互协调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086215" y="2498090"/>
            <a:ext cx="2764155" cy="600710"/>
          </a:xfrm>
          <a:prstGeom prst="rect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平等尊重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41350" y="3466465"/>
            <a:ext cx="2234565" cy="16916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分目标要保持与总体目标方向一致，内容上下贯通，保证总体目标的实现。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76295" y="3466465"/>
            <a:ext cx="2501900" cy="12915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目标分解中，要注意到各分目标所需要的条件及其限制因素。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290310" y="3466465"/>
            <a:ext cx="2515235" cy="16916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各分目标之间在内容与时间上要协调并同步发展，不能影响总体目标的实现。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030335" y="3466465"/>
            <a:ext cx="2620010" cy="16916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在目标分解讨论中，上级要尊重下级，平等待人，耐心倾听下级意见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13083-NP换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04150" y="1307465"/>
            <a:ext cx="6734175" cy="67856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33145" y="3554730"/>
            <a:ext cx="41910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sz="40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</a:rPr>
              <a:t>目标管理实施</a:t>
            </a:r>
            <a:endParaRPr lang="zh-CN" sz="4000">
              <a:solidFill>
                <a:srgbClr val="23B6B2"/>
              </a:solidFill>
              <a:latin typeface="阿里巴巴普惠体 M" panose="00020600040101010101" charset="-122"/>
              <a:ea typeface="阿里巴巴普惠体 M" panose="0002060004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33145" y="1323975"/>
            <a:ext cx="2649220" cy="26460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166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  <a:sym typeface="+mn-ea"/>
              </a:rPr>
              <a:t>03 </a:t>
            </a:r>
            <a:endParaRPr lang="en-US" altLang="zh-CN" sz="16600">
              <a:solidFill>
                <a:srgbClr val="23B6B2"/>
              </a:solidFill>
              <a:latin typeface="阿里巴巴普惠体 M" panose="00020600040101010101" charset="-122"/>
              <a:ea typeface="阿里巴巴普惠体 M" panose="00020600040101010101" charset="-122"/>
              <a:sym typeface="+mn-ea"/>
            </a:endParaRPr>
          </a:p>
        </p:txBody>
      </p:sp>
      <p:sp>
        <p:nvSpPr>
          <p:cNvPr id="18" name="TextBox 1210"/>
          <p:cNvSpPr/>
          <p:nvPr/>
        </p:nvSpPr>
        <p:spPr>
          <a:xfrm>
            <a:off x="1245235" y="4309110"/>
            <a:ext cx="4621530" cy="645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algn="l" fontAlgn="auto">
              <a:lnSpc>
                <a:spcPct val="200000"/>
              </a:lnSpc>
              <a:spcAft>
                <a:spcPts val="600"/>
              </a:spcAft>
            </a:pP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endParaRPr lang="en-US" altLang="zh-CN" sz="6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uLnTx/>
              <a:uFillTx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5" name="组合 24"/>
          <p:cNvGrpSpPr/>
          <p:nvPr/>
        </p:nvGrpSpPr>
        <p:grpSpPr>
          <a:xfrm>
            <a:off x="1198245" y="1411605"/>
            <a:ext cx="4148455" cy="4144010"/>
            <a:chOff x="1554" y="2153"/>
            <a:chExt cx="3922" cy="3918"/>
          </a:xfrm>
          <a:solidFill>
            <a:schemeClr val="bg1">
              <a:lumMod val="95000"/>
            </a:schemeClr>
          </a:solidFill>
        </p:grpSpPr>
        <p:sp>
          <p:nvSpPr>
            <p:cNvPr id="13" name="任意多边形 12"/>
            <p:cNvSpPr/>
            <p:nvPr/>
          </p:nvSpPr>
          <p:spPr>
            <a:xfrm>
              <a:off x="3636" y="4273"/>
              <a:ext cx="1835" cy="1798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">
                  <a:pos x="hc" y="t"/>
                </a:cxn>
                <a:cxn ang="3">
                  <a:pos x="il" y="it"/>
                </a:cxn>
                <a:cxn ang="cd2">
                  <a:pos x="l" y="vc"/>
                </a:cxn>
                <a:cxn ang="cd4">
                  <a:pos x="il" y="ib"/>
                </a:cxn>
                <a:cxn ang="cd4">
                  <a:pos x="hc" y="b"/>
                </a:cxn>
                <a:cxn ang="cd4">
                  <a:pos x="ir" y="ib"/>
                </a:cxn>
                <a:cxn ang="0">
                  <a:pos x="r" y="vc"/>
                </a:cxn>
                <a:cxn ang="3">
                  <a:pos x="ir" y="it"/>
                </a:cxn>
              </a:cxnLst>
              <a:rect l="l" t="t" r="r" b="b"/>
              <a:pathLst>
                <a:path w="1835" h="1798">
                  <a:moveTo>
                    <a:pt x="1561" y="0"/>
                  </a:moveTo>
                  <a:lnTo>
                    <a:pt x="1835" y="0"/>
                  </a:lnTo>
                  <a:lnTo>
                    <a:pt x="1833" y="30"/>
                  </a:lnTo>
                  <a:cubicBezTo>
                    <a:pt x="1741" y="975"/>
                    <a:pt x="980" y="1724"/>
                    <a:pt x="30" y="1796"/>
                  </a:cubicBezTo>
                  <a:lnTo>
                    <a:pt x="0" y="1798"/>
                  </a:lnTo>
                  <a:lnTo>
                    <a:pt x="0" y="1537"/>
                  </a:lnTo>
                  <a:lnTo>
                    <a:pt x="40" y="1533"/>
                  </a:lnTo>
                  <a:cubicBezTo>
                    <a:pt x="845" y="1451"/>
                    <a:pt x="1484" y="809"/>
                    <a:pt x="1561" y="2"/>
                  </a:cubicBezTo>
                  <a:lnTo>
                    <a:pt x="156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p>
              <a:pPr algn="ctr"/>
              <a:endParaRPr lang="zh-CN" altLang="en-US"/>
            </a:p>
          </p:txBody>
        </p:sp>
        <p:sp>
          <p:nvSpPr>
            <p:cNvPr id="22" name="任意多边形 21"/>
            <p:cNvSpPr/>
            <p:nvPr/>
          </p:nvSpPr>
          <p:spPr>
            <a:xfrm>
              <a:off x="1554" y="2153"/>
              <a:ext cx="1841" cy="1879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">
                  <a:pos x="hc" y="t"/>
                </a:cxn>
                <a:cxn ang="3">
                  <a:pos x="il" y="it"/>
                </a:cxn>
                <a:cxn ang="cd2">
                  <a:pos x="l" y="vc"/>
                </a:cxn>
                <a:cxn ang="cd4">
                  <a:pos x="il" y="ib"/>
                </a:cxn>
                <a:cxn ang="cd4">
                  <a:pos x="hc" y="b"/>
                </a:cxn>
                <a:cxn ang="cd4">
                  <a:pos x="ir" y="ib"/>
                </a:cxn>
                <a:cxn ang="0">
                  <a:pos x="r" y="vc"/>
                </a:cxn>
                <a:cxn ang="3">
                  <a:pos x="ir" y="it"/>
                </a:cxn>
              </a:cxnLst>
              <a:rect l="l" t="t" r="r" b="b"/>
              <a:pathLst>
                <a:path w="1841" h="1879">
                  <a:moveTo>
                    <a:pt x="1841" y="0"/>
                  </a:moveTo>
                  <a:lnTo>
                    <a:pt x="1841" y="259"/>
                  </a:lnTo>
                  <a:lnTo>
                    <a:pt x="1817" y="260"/>
                  </a:lnTo>
                  <a:cubicBezTo>
                    <a:pt x="965" y="325"/>
                    <a:pt x="288" y="1017"/>
                    <a:pt x="246" y="1875"/>
                  </a:cubicBezTo>
                  <a:lnTo>
                    <a:pt x="246" y="1879"/>
                  </a:lnTo>
                  <a:lnTo>
                    <a:pt x="0" y="1879"/>
                  </a:lnTo>
                  <a:lnTo>
                    <a:pt x="1" y="1863"/>
                  </a:lnTo>
                  <a:cubicBezTo>
                    <a:pt x="48" y="874"/>
                    <a:pt x="828" y="77"/>
                    <a:pt x="1810" y="2"/>
                  </a:cubicBezTo>
                  <a:lnTo>
                    <a:pt x="18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3636" y="2153"/>
              <a:ext cx="1840" cy="1879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">
                  <a:pos x="hc" y="t"/>
                </a:cxn>
                <a:cxn ang="3">
                  <a:pos x="il" y="it"/>
                </a:cxn>
                <a:cxn ang="cd2">
                  <a:pos x="l" y="vc"/>
                </a:cxn>
                <a:cxn ang="cd4">
                  <a:pos x="il" y="ib"/>
                </a:cxn>
                <a:cxn ang="cd4">
                  <a:pos x="hc" y="b"/>
                </a:cxn>
                <a:cxn ang="cd4">
                  <a:pos x="ir" y="ib"/>
                </a:cxn>
                <a:cxn ang="0">
                  <a:pos x="r" y="vc"/>
                </a:cxn>
                <a:cxn ang="3">
                  <a:pos x="ir" y="it"/>
                </a:cxn>
              </a:cxnLst>
              <a:rect l="l" t="t" r="r" b="b"/>
              <a:pathLst>
                <a:path w="1840" h="1879">
                  <a:moveTo>
                    <a:pt x="0" y="0"/>
                  </a:moveTo>
                  <a:lnTo>
                    <a:pt x="30" y="2"/>
                  </a:lnTo>
                  <a:cubicBezTo>
                    <a:pt x="1012" y="77"/>
                    <a:pt x="1792" y="874"/>
                    <a:pt x="1840" y="1863"/>
                  </a:cubicBezTo>
                  <a:lnTo>
                    <a:pt x="1840" y="1879"/>
                  </a:lnTo>
                  <a:lnTo>
                    <a:pt x="1567" y="1879"/>
                  </a:lnTo>
                  <a:lnTo>
                    <a:pt x="1567" y="1876"/>
                  </a:lnTo>
                  <a:cubicBezTo>
                    <a:pt x="1527" y="1032"/>
                    <a:pt x="872" y="348"/>
                    <a:pt x="40" y="264"/>
                  </a:cubicBezTo>
                  <a:lnTo>
                    <a:pt x="0" y="26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1559" y="4273"/>
              <a:ext cx="1836" cy="1798"/>
            </a:xfrm>
            <a:custGeom>
              <a:avLst/>
              <a:gdLst>
                <a:gd name="idx" fmla="cos wd2 2700000"/>
                <a:gd name="idy" fmla="sin hd2 2700000"/>
                <a:gd name="il" fmla="+- hc 0 idx"/>
                <a:gd name="ir" fmla="+- hc idx 0"/>
                <a:gd name="it" fmla="+- vc 0 idy"/>
                <a:gd name="ib" fmla="+- vc idy 0"/>
              </a:gdLst>
              <a:ahLst/>
              <a:cxnLst>
                <a:cxn ang="3">
                  <a:pos x="hc" y="t"/>
                </a:cxn>
                <a:cxn ang="3">
                  <a:pos x="il" y="it"/>
                </a:cxn>
                <a:cxn ang="cd2">
                  <a:pos x="l" y="vc"/>
                </a:cxn>
                <a:cxn ang="cd4">
                  <a:pos x="il" y="ib"/>
                </a:cxn>
                <a:cxn ang="cd4">
                  <a:pos x="hc" y="b"/>
                </a:cxn>
                <a:cxn ang="cd4">
                  <a:pos x="ir" y="ib"/>
                </a:cxn>
                <a:cxn ang="0">
                  <a:pos x="r" y="vc"/>
                </a:cxn>
                <a:cxn ang="3">
                  <a:pos x="ir" y="it"/>
                </a:cxn>
              </a:cxnLst>
              <a:rect l="l" t="t" r="r" b="b"/>
              <a:pathLst>
                <a:path w="1836" h="1798">
                  <a:moveTo>
                    <a:pt x="0" y="0"/>
                  </a:moveTo>
                  <a:lnTo>
                    <a:pt x="247" y="0"/>
                  </a:lnTo>
                  <a:lnTo>
                    <a:pt x="247" y="5"/>
                  </a:lnTo>
                  <a:cubicBezTo>
                    <a:pt x="327" y="824"/>
                    <a:pt x="987" y="1474"/>
                    <a:pt x="1812" y="1537"/>
                  </a:cubicBezTo>
                  <a:lnTo>
                    <a:pt x="1836" y="1539"/>
                  </a:lnTo>
                  <a:lnTo>
                    <a:pt x="1836" y="1798"/>
                  </a:lnTo>
                  <a:lnTo>
                    <a:pt x="1805" y="1796"/>
                  </a:lnTo>
                  <a:cubicBezTo>
                    <a:pt x="855" y="1724"/>
                    <a:pt x="94" y="975"/>
                    <a:pt x="3" y="3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</p:grpSp>
      <p:sp>
        <p:nvSpPr>
          <p:cNvPr id="12" name="弧形 11"/>
          <p:cNvSpPr/>
          <p:nvPr/>
        </p:nvSpPr>
        <p:spPr>
          <a:xfrm>
            <a:off x="1182370" y="1506220"/>
            <a:ext cx="3922395" cy="3922395"/>
          </a:xfrm>
          <a:prstGeom prst="arc">
            <a:avLst>
              <a:gd name="adj1" fmla="val 1096527"/>
              <a:gd name="adj2" fmla="val 0"/>
            </a:avLst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288405" y="2047875"/>
            <a:ext cx="558165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buClrTx/>
              <a:buSzTx/>
              <a:buFontTx/>
            </a:pPr>
            <a:r>
              <a:rPr lang="zh-CN" altLang="en-US" sz="4800" b="1">
                <a:solidFill>
                  <a:srgbClr val="23B6B2"/>
                </a:solidFill>
                <a:sym typeface="+mn-ea"/>
              </a:rPr>
              <a:t>目标实施PDCA</a:t>
            </a:r>
            <a:endParaRPr lang="zh-CN" altLang="en-US" sz="4800" b="1">
              <a:solidFill>
                <a:srgbClr val="23B6B2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2611120" y="1046480"/>
            <a:ext cx="1064260" cy="1064260"/>
          </a:xfrm>
          <a:prstGeom prst="ellips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659130" y="2910840"/>
            <a:ext cx="1064260" cy="1064260"/>
          </a:xfrm>
          <a:prstGeom prst="ellips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2611120" y="4872990"/>
            <a:ext cx="1064260" cy="1064260"/>
          </a:xfrm>
          <a:prstGeom prst="ellips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4613275" y="2910840"/>
            <a:ext cx="1064260" cy="1064260"/>
          </a:xfrm>
          <a:prstGeom prst="ellips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7" name="组合 6"/>
          <p:cNvGrpSpPr/>
          <p:nvPr/>
        </p:nvGrpSpPr>
        <p:grpSpPr>
          <a:xfrm>
            <a:off x="2452370" y="1772285"/>
            <a:ext cx="1807845" cy="3390265"/>
            <a:chOff x="7600" y="2309"/>
            <a:chExt cx="4000" cy="7500"/>
          </a:xfrm>
        </p:grpSpPr>
        <p:pic>
          <p:nvPicPr>
            <p:cNvPr id="5" name="图片 4" descr="fcaaad5bf878652f5e23ead1797866c6"/>
            <p:cNvPicPr>
              <a:picLocks noChangeAspect="1"/>
            </p:cNvPicPr>
            <p:nvPr/>
          </p:nvPicPr>
          <p:blipFill>
            <a:blip r:embed="rId1"/>
            <a:srcRect l="28107" r="19827"/>
            <a:stretch>
              <a:fillRect/>
            </a:stretch>
          </p:blipFill>
          <p:spPr>
            <a:xfrm>
              <a:off x="7647" y="2309"/>
              <a:ext cx="3905" cy="7500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 rot="21000000">
              <a:off x="7600" y="5243"/>
              <a:ext cx="4000" cy="129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pPr algn="ctr">
                <a:defRPr/>
              </a:pPr>
              <a:r>
                <a:rPr lang="en-US" altLang="zh-CN" sz="1600" b="1" dirty="0">
                  <a:solidFill>
                    <a:srgbClr val="23B6B2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PDCA</a:t>
              </a:r>
              <a:endParaRPr lang="en-US" altLang="zh-CN" sz="1600" b="1" dirty="0">
                <a:solidFill>
                  <a:srgbClr val="23B6B2"/>
                </a:solidFill>
                <a:effectLst/>
                <a:latin typeface="微软雅黑" panose="020B0503020204020204" charset="-122"/>
                <a:ea typeface="微软雅黑" panose="020B0503020204020204" charset="-122"/>
              </a:endParaRPr>
            </a:p>
            <a:p>
              <a:pPr algn="ctr">
                <a:defRPr/>
              </a:pPr>
              <a:r>
                <a:rPr lang="zh-CN" altLang="en-US" sz="1600" b="1" dirty="0">
                  <a:solidFill>
                    <a:srgbClr val="23B6B2"/>
                  </a:solidFill>
                  <a:effectLst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循环</a:t>
              </a:r>
              <a:endParaRPr lang="zh-CN" altLang="en-US" sz="1600" b="1" dirty="0">
                <a:solidFill>
                  <a:srgbClr val="23B6B2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endParaRPr>
            </a:p>
          </p:txBody>
        </p:sp>
      </p:grpSp>
      <p:sp>
        <p:nvSpPr>
          <p:cNvPr id="26" name="流程图: 合并 25"/>
          <p:cNvSpPr/>
          <p:nvPr/>
        </p:nvSpPr>
        <p:spPr>
          <a:xfrm rot="13620000">
            <a:off x="1510665" y="1978660"/>
            <a:ext cx="806450" cy="330200"/>
          </a:xfrm>
          <a:prstGeom prst="flowChartMerg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流程图: 合并 26"/>
          <p:cNvSpPr/>
          <p:nvPr/>
        </p:nvSpPr>
        <p:spPr>
          <a:xfrm rot="8340000">
            <a:off x="4247515" y="1996440"/>
            <a:ext cx="806450" cy="330200"/>
          </a:xfrm>
          <a:prstGeom prst="flowChartMerg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流程图: 合并 27"/>
          <p:cNvSpPr/>
          <p:nvPr/>
        </p:nvSpPr>
        <p:spPr>
          <a:xfrm rot="8340000">
            <a:off x="1341120" y="4534535"/>
            <a:ext cx="806450" cy="330200"/>
          </a:xfrm>
          <a:prstGeom prst="flowChartMerg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流程图: 合并 28"/>
          <p:cNvSpPr/>
          <p:nvPr/>
        </p:nvSpPr>
        <p:spPr>
          <a:xfrm rot="2640000">
            <a:off x="4239260" y="4732020"/>
            <a:ext cx="806450" cy="330200"/>
          </a:xfrm>
          <a:prstGeom prst="flowChartMerg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2748915" y="1256030"/>
            <a:ext cx="78867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>
                <a:solidFill>
                  <a:schemeClr val="bg1"/>
                </a:solidFill>
                <a:sym typeface="+mn-ea"/>
              </a:rPr>
              <a:t>plan</a:t>
            </a:r>
            <a:endParaRPr lang="zh-CN" altLang="en-US">
              <a:solidFill>
                <a:schemeClr val="bg1"/>
              </a:solidFill>
            </a:endParaRPr>
          </a:p>
          <a:p>
            <a:pPr algn="ctr"/>
            <a:r>
              <a:rPr lang="zh-CN" altLang="en-US">
                <a:solidFill>
                  <a:schemeClr val="bg1"/>
                </a:solidFill>
              </a:rPr>
              <a:t>计划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751070" y="3120390"/>
            <a:ext cx="78867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>
                <a:solidFill>
                  <a:schemeClr val="bg1"/>
                </a:solidFill>
                <a:sym typeface="+mn-ea"/>
              </a:rPr>
              <a:t>do</a:t>
            </a:r>
            <a:endParaRPr lang="zh-CN" altLang="en-US">
              <a:solidFill>
                <a:schemeClr val="bg1"/>
              </a:solidFill>
              <a:sym typeface="+mn-ea"/>
            </a:endParaRPr>
          </a:p>
          <a:p>
            <a:pPr algn="ctr"/>
            <a:r>
              <a:rPr lang="zh-CN" altLang="en-US">
                <a:solidFill>
                  <a:schemeClr val="bg1"/>
                </a:solidFill>
              </a:rPr>
              <a:t>执行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2748915" y="5162550"/>
            <a:ext cx="78867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>
                <a:solidFill>
                  <a:schemeClr val="bg1"/>
                </a:solidFill>
                <a:sym typeface="+mn-ea"/>
              </a:rPr>
              <a:t>check</a:t>
            </a:r>
            <a:endParaRPr lang="zh-CN" altLang="en-US">
              <a:solidFill>
                <a:schemeClr val="bg1"/>
              </a:solidFill>
              <a:sym typeface="+mn-ea"/>
            </a:endParaRPr>
          </a:p>
          <a:p>
            <a:pPr algn="ctr"/>
            <a:r>
              <a:rPr lang="zh-CN" altLang="en-US">
                <a:solidFill>
                  <a:schemeClr val="bg1"/>
                </a:solidFill>
              </a:rPr>
              <a:t>检查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85165" y="3120390"/>
            <a:ext cx="9271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>
                <a:solidFill>
                  <a:schemeClr val="bg1"/>
                </a:solidFill>
                <a:sym typeface="+mn-ea"/>
              </a:rPr>
              <a:t>action</a:t>
            </a:r>
            <a:endParaRPr lang="zh-CN" altLang="en-US">
              <a:solidFill>
                <a:schemeClr val="bg1"/>
              </a:solidFill>
              <a:sym typeface="+mn-ea"/>
            </a:endParaRPr>
          </a:p>
          <a:p>
            <a:pPr algn="ctr"/>
            <a:r>
              <a:rPr lang="zh-CN" altLang="en-US">
                <a:solidFill>
                  <a:schemeClr val="bg1"/>
                </a:solidFill>
              </a:rPr>
              <a:t>处理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6288405" y="2967990"/>
            <a:ext cx="5198110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200000"/>
              </a:lnSpc>
            </a:pPr>
            <a:r>
              <a:rPr lang="zh-CN" altLang="en-US" sz="1400"/>
              <a:t>在质量管理活动中，要求把各项工作按照作出计划、计划实施、检查实施效果，然后将成功的纳入标准，不成功的留待下一循环去解决的工作方法，这是质量管理的基本方法，也是企业管理各项工作的一般规律。</a:t>
            </a:r>
            <a:endParaRPr lang="zh-CN" altLang="en-US" sz="1400"/>
          </a:p>
        </p:txBody>
      </p:sp>
      <p:sp>
        <p:nvSpPr>
          <p:cNvPr id="35" name="文本框 34"/>
          <p:cNvSpPr txBox="1"/>
          <p:nvPr/>
        </p:nvSpPr>
        <p:spPr>
          <a:xfrm>
            <a:off x="6388100" y="4822190"/>
            <a:ext cx="538226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dirty="0">
                <a:solidFill>
                  <a:srgbClr val="23B6B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PDCA</a:t>
            </a:r>
            <a:r>
              <a:rPr lang="zh-CN" altLang="en-US" dirty="0">
                <a:solidFill>
                  <a:srgbClr val="23B6B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循环就像爬楼梯一样，</a:t>
            </a:r>
            <a:r>
              <a:rPr lang="zh-CN" altLang="en-US" b="1" dirty="0">
                <a:solidFill>
                  <a:srgbClr val="23B6B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不断前进，不断提高</a:t>
            </a:r>
            <a:r>
              <a:rPr lang="zh-CN" altLang="en-US" dirty="0">
                <a:solidFill>
                  <a:srgbClr val="23B6B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endParaRPr lang="zh-CN" altLang="en-US" dirty="0">
              <a:solidFill>
                <a:srgbClr val="23B6B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-3810" y="2604135"/>
            <a:ext cx="12206605" cy="29540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4" name="图片 3" descr="d83601062bc73c7a527c0633af684b6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23865" y="31115"/>
            <a:ext cx="6896100" cy="68961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47527" y="2815127"/>
            <a:ext cx="5171938" cy="1892826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kern="1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/>
                <a:ea typeface="微软雅黑" panose="020B0503020204020204" charset="-122"/>
                <a:cs typeface="宋体" panose="02010600030101010101" pitchFamily="2" charset="-122"/>
              </a:rPr>
              <a:t>对照目标进行检查与考核，目标完成的质量可以与个人的薪水、升迁等挂钩，真正实现公司的总目标达成与每个人的业绩挂钩，从而使员工高度关注工作成效、并强化工作的动机，令企业内部运作进入“自动自发”的良性轨道。</a:t>
            </a:r>
            <a:endParaRPr lang="zh-CN" altLang="en-US" kern="1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/>
              <a:ea typeface="微软雅黑" panose="020B0503020204020204" charset="-122"/>
              <a:cs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47527" y="4806463"/>
            <a:ext cx="5171938" cy="49244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30000"/>
              </a:lnSpc>
            </a:pPr>
            <a:r>
              <a:rPr lang="zh-CN" altLang="en-US" sz="2000" b="1" kern="100" dirty="0">
                <a:solidFill>
                  <a:srgbClr val="23B6B2"/>
                </a:solidFill>
                <a:latin typeface="Times New Roman" panose="02020603050405020304"/>
                <a:ea typeface="微软雅黑" panose="020B0503020204020204" charset="-122"/>
              </a:rPr>
              <a:t>这个过程，即是实施“绩效考核”。</a:t>
            </a:r>
            <a:endParaRPr lang="zh-CN" altLang="en-US" sz="2000" b="1" kern="100" dirty="0">
              <a:solidFill>
                <a:srgbClr val="23B6B2"/>
              </a:solidFill>
              <a:latin typeface="Times New Roman" panose="02020603050405020304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47395" y="1122045"/>
            <a:ext cx="3513455" cy="1410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30000"/>
              </a:lnSpc>
            </a:pPr>
            <a:r>
              <a:rPr lang="zh-CN" altLang="en-US" sz="4800" b="1" dirty="0">
                <a:solidFill>
                  <a:srgbClr val="23B6B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绩效考核</a:t>
            </a:r>
            <a:endParaRPr lang="zh-CN" altLang="en-US" sz="4000" b="1" dirty="0">
              <a:solidFill>
                <a:srgbClr val="23B6B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lnSpc>
                <a:spcPct val="130000"/>
              </a:lnSpc>
            </a:pPr>
            <a:r>
              <a:rPr lang="zh-CN" altLang="en-US" b="1" dirty="0">
                <a:solidFill>
                  <a:srgbClr val="23B6B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是实现目标管理的有力工具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13083-NP换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04150" y="1307465"/>
            <a:ext cx="6734175" cy="67856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33145" y="3554730"/>
            <a:ext cx="53778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40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</a:rPr>
              <a:t> </a:t>
            </a:r>
            <a:r>
              <a:rPr lang="zh-CN" altLang="en-US" sz="40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</a:rPr>
              <a:t>为什么进行目标管理</a:t>
            </a:r>
            <a:endParaRPr lang="zh-CN" altLang="en-US" sz="4000">
              <a:solidFill>
                <a:srgbClr val="23B6B2"/>
              </a:solidFill>
              <a:latin typeface="阿里巴巴普惠体 M" panose="00020600040101010101" charset="-122"/>
              <a:ea typeface="阿里巴巴普惠体 M" panose="0002060004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33145" y="1323975"/>
            <a:ext cx="2649220" cy="26460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166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  <a:sym typeface="+mn-ea"/>
              </a:rPr>
              <a:t>04 </a:t>
            </a:r>
            <a:endParaRPr lang="en-US" altLang="zh-CN" sz="16600">
              <a:solidFill>
                <a:srgbClr val="23B6B2"/>
              </a:solidFill>
              <a:latin typeface="阿里巴巴普惠体 M" panose="00020600040101010101" charset="-122"/>
              <a:ea typeface="阿里巴巴普惠体 M" panose="00020600040101010101" charset="-122"/>
              <a:sym typeface="+mn-ea"/>
            </a:endParaRPr>
          </a:p>
        </p:txBody>
      </p:sp>
      <p:sp>
        <p:nvSpPr>
          <p:cNvPr id="18" name="TextBox 1210"/>
          <p:cNvSpPr/>
          <p:nvPr/>
        </p:nvSpPr>
        <p:spPr>
          <a:xfrm>
            <a:off x="1245235" y="4309110"/>
            <a:ext cx="4621530" cy="645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algn="l" fontAlgn="auto">
              <a:lnSpc>
                <a:spcPct val="200000"/>
              </a:lnSpc>
              <a:spcAft>
                <a:spcPts val="600"/>
              </a:spcAft>
            </a:pP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endParaRPr lang="en-US" altLang="zh-CN" sz="6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uLnTx/>
              <a:uFillTx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13083-NP换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16900" y="1626235"/>
            <a:ext cx="5504180" cy="5546090"/>
          </a:xfrm>
          <a:prstGeom prst="rect">
            <a:avLst/>
          </a:prstGeom>
        </p:spPr>
      </p:pic>
      <p:sp>
        <p:nvSpPr>
          <p:cNvPr id="8" name="直角三角形 7"/>
          <p:cNvSpPr/>
          <p:nvPr/>
        </p:nvSpPr>
        <p:spPr>
          <a:xfrm rot="16200000" flipH="1" flipV="1">
            <a:off x="-36830" y="-9525"/>
            <a:ext cx="1557655" cy="1557655"/>
          </a:xfrm>
          <a:prstGeom prst="rtTriangl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042670" y="713105"/>
            <a:ext cx="22066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72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</a:rPr>
              <a:t>目录</a:t>
            </a:r>
            <a:endParaRPr lang="zh-CN" altLang="en-US" sz="7200">
              <a:solidFill>
                <a:srgbClr val="23B6B2"/>
              </a:solidFill>
              <a:latin typeface="阿里巴巴普惠体 M" panose="00020600040101010101" charset="-122"/>
              <a:ea typeface="阿里巴巴普惠体 M" panose="00020600040101010101" charset="-122"/>
            </a:endParaRPr>
          </a:p>
        </p:txBody>
      </p:sp>
      <p:sp>
        <p:nvSpPr>
          <p:cNvPr id="14" name="TextBox 1210"/>
          <p:cNvSpPr/>
          <p:nvPr/>
        </p:nvSpPr>
        <p:spPr>
          <a:xfrm>
            <a:off x="1207770" y="1911985"/>
            <a:ext cx="1875790" cy="3067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algn="dist"/>
            <a:r>
              <a:rPr lang="en-US" altLang="zh-CN" sz="1400" cap="all" noProof="0" dirty="0">
                <a:ln>
                  <a:noFill/>
                </a:ln>
                <a:solidFill>
                  <a:srgbClr val="23B6B2"/>
                </a:solidFill>
                <a:uLnTx/>
                <a:uFillTx/>
                <a:ea typeface="方正舒体" panose="02010601030101010101" pitchFamily="2" charset="-122"/>
                <a:sym typeface="+mn-ea"/>
              </a:rPr>
              <a:t>CONTENTS</a:t>
            </a:r>
            <a:endParaRPr lang="en-US" altLang="zh-CN" sz="1400" cap="all" noProof="0" dirty="0">
              <a:ln>
                <a:noFill/>
              </a:ln>
              <a:solidFill>
                <a:srgbClr val="23B6B2"/>
              </a:solidFill>
              <a:uLnTx/>
              <a:uFillTx/>
              <a:ea typeface="方正舒体" panose="02010601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07770" y="2633980"/>
            <a:ext cx="59366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40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</a:rPr>
              <a:t>01  </a:t>
            </a:r>
            <a:r>
              <a:rPr lang="zh-CN" altLang="en-US" sz="40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</a:rPr>
              <a:t>什么是目标管理</a:t>
            </a:r>
            <a:endParaRPr lang="zh-CN" altLang="en-US" sz="4000">
              <a:solidFill>
                <a:srgbClr val="23B6B2"/>
              </a:solidFill>
              <a:latin typeface="阿里巴巴普惠体 M" panose="00020600040101010101" charset="-122"/>
              <a:ea typeface="阿里巴巴普惠体 M" panose="0002060004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07770" y="3448685"/>
            <a:ext cx="56673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40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</a:rPr>
              <a:t>02  </a:t>
            </a:r>
            <a:r>
              <a:rPr lang="zh-CN" altLang="en-US" sz="40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</a:rPr>
              <a:t>目标及其制定</a:t>
            </a:r>
            <a:endParaRPr lang="en-US" altLang="zh-CN" sz="4000">
              <a:solidFill>
                <a:srgbClr val="23B6B2"/>
              </a:solidFill>
              <a:latin typeface="阿里巴巴普惠体 M" panose="00020600040101010101" charset="-122"/>
              <a:ea typeface="阿里巴巴普惠体 M" panose="0002060004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07770" y="4263390"/>
            <a:ext cx="56673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40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</a:rPr>
              <a:t>03  </a:t>
            </a:r>
            <a:r>
              <a:rPr lang="zh-CN" altLang="en-US" sz="40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</a:rPr>
              <a:t>目标管理实施</a:t>
            </a:r>
            <a:endParaRPr lang="zh-CN" altLang="en-US" sz="4000">
              <a:solidFill>
                <a:srgbClr val="23B6B2"/>
              </a:solidFill>
              <a:latin typeface="阿里巴巴普惠体 M" panose="00020600040101010101" charset="-122"/>
              <a:ea typeface="阿里巴巴普惠体 M" panose="0002060004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07770" y="5078095"/>
            <a:ext cx="58426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40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</a:rPr>
              <a:t>04  </a:t>
            </a:r>
            <a:r>
              <a:rPr lang="zh-CN" altLang="en-US" sz="40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</a:rPr>
              <a:t>为什么进行目标管理</a:t>
            </a:r>
            <a:endParaRPr lang="zh-CN" altLang="en-US" sz="4000">
              <a:solidFill>
                <a:srgbClr val="23B6B2"/>
              </a:solidFill>
              <a:latin typeface="阿里巴巴普惠体 M" panose="00020600040101010101" charset="-122"/>
              <a:ea typeface="阿里巴巴普惠体 M" panose="00020600040101010101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" name="矩形 13"/>
          <p:cNvSpPr/>
          <p:nvPr/>
        </p:nvSpPr>
        <p:spPr>
          <a:xfrm>
            <a:off x="-7620" y="5049520"/>
            <a:ext cx="12206605" cy="18230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161915" y="1514475"/>
            <a:ext cx="6067425" cy="1050290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lnSpc>
                <a:spcPct val="130000"/>
              </a:lnSpc>
            </a:pPr>
            <a:r>
              <a:rPr lang="zh-CN" altLang="zh-CN" sz="2400" b="1" dirty="0">
                <a:solidFill>
                  <a:srgbClr val="23B6B2"/>
                </a:solidFill>
                <a:latin typeface="微软雅黑" panose="020B0503020204020204" charset="-122"/>
                <a:ea typeface="微软雅黑" panose="020B0503020204020204" charset="-122"/>
              </a:rPr>
              <a:t>确立一个清楚正确的目标是科学管理的前提</a:t>
            </a:r>
            <a:endParaRPr lang="en-US" altLang="zh-CN" sz="2400" b="1" dirty="0">
              <a:solidFill>
                <a:srgbClr val="23B6B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zh-CN" sz="2400" b="1" dirty="0">
                <a:solidFill>
                  <a:srgbClr val="23B6B2"/>
                </a:solidFill>
                <a:latin typeface="微软雅黑" panose="020B0503020204020204" charset="-122"/>
                <a:ea typeface="微软雅黑" panose="020B0503020204020204" charset="-122"/>
              </a:rPr>
              <a:t>也是组织开展各项工作的基础</a:t>
            </a:r>
            <a:endParaRPr lang="zh-CN" altLang="zh-CN" sz="2400" b="1" dirty="0">
              <a:solidFill>
                <a:srgbClr val="23B6B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330453" y="2743182"/>
            <a:ext cx="4896544" cy="2306955"/>
          </a:xfrm>
          <a:prstGeom prst="rect">
            <a:avLst/>
          </a:prstGeom>
        </p:spPr>
        <p:txBody>
          <a:bodyPr wrap="square">
            <a:spAutoFit/>
          </a:bodyPr>
          <a:p>
            <a:pPr marL="285750" indent="-285750" fontAlgn="auto">
              <a:lnSpc>
                <a:spcPct val="200000"/>
              </a:lnSpc>
              <a:buFont typeface="Wingdings" panose="05000000000000000000" charset="0"/>
              <a:buChar char="ü"/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目标提供了决策的准则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285750" indent="-285750" fontAlgn="auto">
              <a:lnSpc>
                <a:spcPct val="200000"/>
              </a:lnSpc>
              <a:buFont typeface="Wingdings" panose="05000000000000000000" charset="0"/>
              <a:buChar char="ü"/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目标是一切工作的行动指南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285750" indent="-285750" fontAlgn="auto">
              <a:lnSpc>
                <a:spcPct val="200000"/>
              </a:lnSpc>
              <a:buFont typeface="Wingdings" panose="05000000000000000000" charset="0"/>
              <a:buChar char="ü"/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目标是协调岗位、部门之间关系的基础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285750" indent="-285750" fontAlgn="auto">
              <a:lnSpc>
                <a:spcPct val="200000"/>
              </a:lnSpc>
              <a:buFont typeface="Wingdings" panose="05000000000000000000" charset="0"/>
              <a:buChar char="ü"/>
            </a:pPr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目标达成度是衡量工作好坏的标准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" name="图形 12"/>
          <p:cNvGrpSpPr/>
          <p:nvPr/>
        </p:nvGrpSpPr>
        <p:grpSpPr>
          <a:xfrm>
            <a:off x="561975" y="1633220"/>
            <a:ext cx="4030345" cy="4030345"/>
            <a:chOff x="9251950" y="2978150"/>
            <a:chExt cx="901700" cy="901700"/>
          </a:xfrm>
        </p:grpSpPr>
        <p:sp>
          <p:nvSpPr>
            <p:cNvPr id="3" name="任意多边形: 形状 102"/>
            <p:cNvSpPr/>
            <p:nvPr/>
          </p:nvSpPr>
          <p:spPr>
            <a:xfrm>
              <a:off x="9345672" y="3510336"/>
              <a:ext cx="327571" cy="369838"/>
            </a:xfrm>
            <a:custGeom>
              <a:avLst/>
              <a:gdLst>
                <a:gd name="connsiteX0" fmla="*/ 71590 w 327570"/>
                <a:gd name="connsiteY0" fmla="*/ 369514 h 369837"/>
                <a:gd name="connsiteX1" fmla="*/ 71590 w 327570"/>
                <a:gd name="connsiteY1" fmla="*/ 369514 h 369837"/>
                <a:gd name="connsiteX2" fmla="*/ 11478 w 327570"/>
                <a:gd name="connsiteY2" fmla="*/ 264316 h 369837"/>
                <a:gd name="connsiteX3" fmla="*/ 163639 w 327570"/>
                <a:gd name="connsiteY3" fmla="*/ 1321 h 369837"/>
                <a:gd name="connsiteX4" fmla="*/ 327073 w 327570"/>
                <a:gd name="connsiteY4" fmla="*/ 1321 h 369837"/>
                <a:gd name="connsiteX5" fmla="*/ 133582 w 327570"/>
                <a:gd name="connsiteY5" fmla="*/ 333823 h 369837"/>
                <a:gd name="connsiteX6" fmla="*/ 71590 w 327570"/>
                <a:gd name="connsiteY6" fmla="*/ 369514 h 36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570" h="369837">
                  <a:moveTo>
                    <a:pt x="71590" y="369514"/>
                  </a:moveTo>
                  <a:lnTo>
                    <a:pt x="71590" y="369514"/>
                  </a:lnTo>
                  <a:cubicBezTo>
                    <a:pt x="17113" y="369514"/>
                    <a:pt x="-16701" y="311279"/>
                    <a:pt x="11478" y="264316"/>
                  </a:cubicBezTo>
                  <a:lnTo>
                    <a:pt x="163639" y="1321"/>
                  </a:lnTo>
                  <a:lnTo>
                    <a:pt x="327073" y="1321"/>
                  </a:lnTo>
                  <a:lnTo>
                    <a:pt x="133582" y="333823"/>
                  </a:lnTo>
                  <a:cubicBezTo>
                    <a:pt x="120432" y="356363"/>
                    <a:pt x="97889" y="369514"/>
                    <a:pt x="71590" y="369514"/>
                  </a:cubicBezTo>
                  <a:close/>
                </a:path>
              </a:pathLst>
            </a:custGeom>
            <a:solidFill>
              <a:srgbClr val="415A6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p>
              <a:endParaRPr lang="zh-CN" altLang="en-US"/>
            </a:p>
          </p:txBody>
        </p:sp>
        <p:sp>
          <p:nvSpPr>
            <p:cNvPr id="4" name="任意多边形: 形状 103"/>
            <p:cNvSpPr/>
            <p:nvPr/>
          </p:nvSpPr>
          <p:spPr>
            <a:xfrm>
              <a:off x="9705236" y="3510336"/>
              <a:ext cx="327571" cy="369838"/>
            </a:xfrm>
            <a:custGeom>
              <a:avLst/>
              <a:gdLst>
                <a:gd name="connsiteX0" fmla="*/ 256803 w 327570"/>
                <a:gd name="connsiteY0" fmla="*/ 369514 h 369837"/>
                <a:gd name="connsiteX1" fmla="*/ 256803 w 327570"/>
                <a:gd name="connsiteY1" fmla="*/ 369514 h 369837"/>
                <a:gd name="connsiteX2" fmla="*/ 316916 w 327570"/>
                <a:gd name="connsiteY2" fmla="*/ 264316 h 369837"/>
                <a:gd name="connsiteX3" fmla="*/ 164754 w 327570"/>
                <a:gd name="connsiteY3" fmla="*/ 1321 h 369837"/>
                <a:gd name="connsiteX4" fmla="*/ 1321 w 327570"/>
                <a:gd name="connsiteY4" fmla="*/ 1321 h 369837"/>
                <a:gd name="connsiteX5" fmla="*/ 194811 w 327570"/>
                <a:gd name="connsiteY5" fmla="*/ 335700 h 369837"/>
                <a:gd name="connsiteX6" fmla="*/ 256803 w 327570"/>
                <a:gd name="connsiteY6" fmla="*/ 369514 h 36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570" h="369837">
                  <a:moveTo>
                    <a:pt x="256803" y="369514"/>
                  </a:moveTo>
                  <a:lnTo>
                    <a:pt x="256803" y="369514"/>
                  </a:lnTo>
                  <a:cubicBezTo>
                    <a:pt x="311280" y="369514"/>
                    <a:pt x="345094" y="311279"/>
                    <a:pt x="316916" y="264316"/>
                  </a:cubicBezTo>
                  <a:lnTo>
                    <a:pt x="164754" y="1321"/>
                  </a:lnTo>
                  <a:lnTo>
                    <a:pt x="1321" y="1321"/>
                  </a:lnTo>
                  <a:lnTo>
                    <a:pt x="194811" y="335700"/>
                  </a:lnTo>
                  <a:cubicBezTo>
                    <a:pt x="207962" y="356363"/>
                    <a:pt x="230504" y="369514"/>
                    <a:pt x="256803" y="369514"/>
                  </a:cubicBezTo>
                  <a:close/>
                </a:path>
              </a:pathLst>
            </a:custGeom>
            <a:solidFill>
              <a:srgbClr val="415A6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p>
              <a:endParaRPr lang="zh-CN" altLang="en-US"/>
            </a:p>
          </p:txBody>
        </p:sp>
        <p:sp>
          <p:nvSpPr>
            <p:cNvPr id="5" name="任意多边形: 形状 104"/>
            <p:cNvSpPr/>
            <p:nvPr/>
          </p:nvSpPr>
          <p:spPr>
            <a:xfrm>
              <a:off x="9264856" y="2977908"/>
              <a:ext cx="848866" cy="848866"/>
            </a:xfrm>
            <a:custGeom>
              <a:avLst/>
              <a:gdLst>
                <a:gd name="connsiteX0" fmla="*/ 424794 w 848866"/>
                <a:gd name="connsiteY0" fmla="*/ 849343 h 848866"/>
                <a:gd name="connsiteX1" fmla="*/ 242 w 848866"/>
                <a:gd name="connsiteY1" fmla="*/ 424792 h 848866"/>
                <a:gd name="connsiteX2" fmla="*/ 424794 w 848866"/>
                <a:gd name="connsiteY2" fmla="*/ 242 h 848866"/>
                <a:gd name="connsiteX3" fmla="*/ 849345 w 848866"/>
                <a:gd name="connsiteY3" fmla="*/ 424794 h 848866"/>
                <a:gd name="connsiteX4" fmla="*/ 424794 w 848866"/>
                <a:gd name="connsiteY4" fmla="*/ 849343 h 84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8866" h="848866">
                  <a:moveTo>
                    <a:pt x="424794" y="849343"/>
                  </a:moveTo>
                  <a:cubicBezTo>
                    <a:pt x="189976" y="849343"/>
                    <a:pt x="242" y="657732"/>
                    <a:pt x="242" y="424792"/>
                  </a:cubicBezTo>
                  <a:cubicBezTo>
                    <a:pt x="242" y="191852"/>
                    <a:pt x="189976" y="242"/>
                    <a:pt x="424794" y="242"/>
                  </a:cubicBezTo>
                  <a:cubicBezTo>
                    <a:pt x="659611" y="242"/>
                    <a:pt x="849345" y="189975"/>
                    <a:pt x="849345" y="424794"/>
                  </a:cubicBezTo>
                  <a:cubicBezTo>
                    <a:pt x="849345" y="659612"/>
                    <a:pt x="659612" y="849343"/>
                    <a:pt x="424794" y="849343"/>
                  </a:cubicBezTo>
                  <a:close/>
                </a:path>
              </a:pathLst>
            </a:custGeom>
            <a:solidFill>
              <a:srgbClr val="23B6B2"/>
            </a:solidFill>
            <a:ln w="1749" cap="flat">
              <a:noFill/>
              <a:prstDash val="solid"/>
              <a:miter/>
            </a:ln>
          </p:spPr>
          <p:txBody>
            <a:bodyPr rtlCol="0" anchor="ctr"/>
            <a:p>
              <a:endParaRPr lang="zh-CN" altLang="en-US"/>
            </a:p>
          </p:txBody>
        </p:sp>
        <p:sp>
          <p:nvSpPr>
            <p:cNvPr id="6" name="任意多边形: 形状 105"/>
            <p:cNvSpPr/>
            <p:nvPr/>
          </p:nvSpPr>
          <p:spPr>
            <a:xfrm>
              <a:off x="9379448" y="3092499"/>
              <a:ext cx="619919" cy="619919"/>
            </a:xfrm>
            <a:custGeom>
              <a:avLst/>
              <a:gdLst>
                <a:gd name="connsiteX0" fmla="*/ 310202 w 619918"/>
                <a:gd name="connsiteY0" fmla="*/ 620161 h 619918"/>
                <a:gd name="connsiteX1" fmla="*/ 242 w 619918"/>
                <a:gd name="connsiteY1" fmla="*/ 310202 h 619918"/>
                <a:gd name="connsiteX2" fmla="*/ 310202 w 619918"/>
                <a:gd name="connsiteY2" fmla="*/ 242 h 619918"/>
                <a:gd name="connsiteX3" fmla="*/ 620161 w 619918"/>
                <a:gd name="connsiteY3" fmla="*/ 310202 h 619918"/>
                <a:gd name="connsiteX4" fmla="*/ 310202 w 619918"/>
                <a:gd name="connsiteY4" fmla="*/ 620161 h 61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918" h="619918">
                  <a:moveTo>
                    <a:pt x="310202" y="620161"/>
                  </a:moveTo>
                  <a:cubicBezTo>
                    <a:pt x="139254" y="620161"/>
                    <a:pt x="242" y="481150"/>
                    <a:pt x="242" y="310202"/>
                  </a:cubicBezTo>
                  <a:cubicBezTo>
                    <a:pt x="242" y="139254"/>
                    <a:pt x="139254" y="242"/>
                    <a:pt x="310202" y="242"/>
                  </a:cubicBezTo>
                  <a:cubicBezTo>
                    <a:pt x="481150" y="242"/>
                    <a:pt x="620161" y="139254"/>
                    <a:pt x="620161" y="310202"/>
                  </a:cubicBezTo>
                  <a:cubicBezTo>
                    <a:pt x="620161" y="481150"/>
                    <a:pt x="481150" y="620161"/>
                    <a:pt x="310202" y="620161"/>
                  </a:cubicBezTo>
                  <a:close/>
                </a:path>
              </a:pathLst>
            </a:custGeom>
            <a:solidFill>
              <a:srgbClr val="FFFFFF"/>
            </a:solidFill>
            <a:ln w="1749" cap="flat">
              <a:noFill/>
              <a:prstDash val="solid"/>
              <a:miter/>
            </a:ln>
          </p:spPr>
          <p:txBody>
            <a:bodyPr rtlCol="0" anchor="ctr"/>
            <a:p>
              <a:endParaRPr lang="zh-CN" altLang="en-US"/>
            </a:p>
          </p:txBody>
        </p:sp>
        <p:sp>
          <p:nvSpPr>
            <p:cNvPr id="7" name="任意多边形: 形状 106"/>
            <p:cNvSpPr/>
            <p:nvPr/>
          </p:nvSpPr>
          <p:spPr>
            <a:xfrm>
              <a:off x="9494039" y="3207091"/>
              <a:ext cx="390971" cy="390971"/>
            </a:xfrm>
            <a:custGeom>
              <a:avLst/>
              <a:gdLst>
                <a:gd name="connsiteX0" fmla="*/ 195610 w 390971"/>
                <a:gd name="connsiteY0" fmla="*/ 390978 h 390971"/>
                <a:gd name="connsiteX1" fmla="*/ 242 w 390971"/>
                <a:gd name="connsiteY1" fmla="*/ 195610 h 390971"/>
                <a:gd name="connsiteX2" fmla="*/ 195610 w 390971"/>
                <a:gd name="connsiteY2" fmla="*/ 242 h 390971"/>
                <a:gd name="connsiteX3" fmla="*/ 390978 w 390971"/>
                <a:gd name="connsiteY3" fmla="*/ 195610 h 390971"/>
                <a:gd name="connsiteX4" fmla="*/ 195610 w 390971"/>
                <a:gd name="connsiteY4" fmla="*/ 390978 h 390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971" h="390971">
                  <a:moveTo>
                    <a:pt x="195610" y="390978"/>
                  </a:moveTo>
                  <a:cubicBezTo>
                    <a:pt x="88533" y="390978"/>
                    <a:pt x="242" y="302687"/>
                    <a:pt x="242" y="195610"/>
                  </a:cubicBezTo>
                  <a:cubicBezTo>
                    <a:pt x="242" y="88533"/>
                    <a:pt x="88533" y="242"/>
                    <a:pt x="195610" y="242"/>
                  </a:cubicBezTo>
                  <a:cubicBezTo>
                    <a:pt x="302687" y="242"/>
                    <a:pt x="390978" y="88533"/>
                    <a:pt x="390978" y="195610"/>
                  </a:cubicBezTo>
                  <a:cubicBezTo>
                    <a:pt x="390978" y="302687"/>
                    <a:pt x="302687" y="390978"/>
                    <a:pt x="195610" y="390978"/>
                  </a:cubicBezTo>
                  <a:close/>
                </a:path>
              </a:pathLst>
            </a:custGeom>
            <a:solidFill>
              <a:srgbClr val="23B6B2"/>
            </a:solidFill>
            <a:ln w="1749" cap="flat">
              <a:noFill/>
              <a:prstDash val="solid"/>
              <a:miter/>
            </a:ln>
          </p:spPr>
          <p:txBody>
            <a:bodyPr rtlCol="0" anchor="ctr"/>
            <a:p>
              <a:endParaRPr lang="zh-CN" altLang="en-US"/>
            </a:p>
          </p:txBody>
        </p:sp>
        <p:sp>
          <p:nvSpPr>
            <p:cNvPr id="8" name="任意多边形: 形状 107"/>
            <p:cNvSpPr/>
            <p:nvPr/>
          </p:nvSpPr>
          <p:spPr>
            <a:xfrm>
              <a:off x="9608629" y="3321681"/>
              <a:ext cx="162024" cy="162024"/>
            </a:xfrm>
            <a:custGeom>
              <a:avLst/>
              <a:gdLst>
                <a:gd name="connsiteX0" fmla="*/ 161798 w 162024"/>
                <a:gd name="connsiteY0" fmla="*/ 81020 h 162024"/>
                <a:gd name="connsiteX1" fmla="*/ 81020 w 162024"/>
                <a:gd name="connsiteY1" fmla="*/ 161798 h 162024"/>
                <a:gd name="connsiteX2" fmla="*/ 242 w 162024"/>
                <a:gd name="connsiteY2" fmla="*/ 81020 h 162024"/>
                <a:gd name="connsiteX3" fmla="*/ 81020 w 162024"/>
                <a:gd name="connsiteY3" fmla="*/ 242 h 162024"/>
                <a:gd name="connsiteX4" fmla="*/ 161798 w 162024"/>
                <a:gd name="connsiteY4" fmla="*/ 81020 h 162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4" h="162024">
                  <a:moveTo>
                    <a:pt x="161798" y="81020"/>
                  </a:moveTo>
                  <a:cubicBezTo>
                    <a:pt x="161798" y="125633"/>
                    <a:pt x="125633" y="161798"/>
                    <a:pt x="81020" y="161798"/>
                  </a:cubicBezTo>
                  <a:cubicBezTo>
                    <a:pt x="36408" y="161798"/>
                    <a:pt x="242" y="125633"/>
                    <a:pt x="242" y="81020"/>
                  </a:cubicBezTo>
                  <a:cubicBezTo>
                    <a:pt x="242" y="36408"/>
                    <a:pt x="36408" y="242"/>
                    <a:pt x="81020" y="242"/>
                  </a:cubicBezTo>
                  <a:cubicBezTo>
                    <a:pt x="125633" y="242"/>
                    <a:pt x="161798" y="36408"/>
                    <a:pt x="161798" y="81020"/>
                  </a:cubicBezTo>
                  <a:close/>
                </a:path>
              </a:pathLst>
            </a:custGeom>
            <a:solidFill>
              <a:srgbClr val="FFFFFF"/>
            </a:solidFill>
            <a:ln w="1749" cap="flat">
              <a:noFill/>
              <a:prstDash val="solid"/>
              <a:miter/>
            </a:ln>
          </p:spPr>
          <p:txBody>
            <a:bodyPr rtlCol="0" anchor="ctr"/>
            <a:p>
              <a:endParaRPr lang="zh-CN" altLang="en-US"/>
            </a:p>
          </p:txBody>
        </p:sp>
        <p:sp>
          <p:nvSpPr>
            <p:cNvPr id="10" name="任意多边形: 形状 108"/>
            <p:cNvSpPr/>
            <p:nvPr/>
          </p:nvSpPr>
          <p:spPr>
            <a:xfrm>
              <a:off x="9685651" y="3270960"/>
              <a:ext cx="137368" cy="137368"/>
            </a:xfrm>
            <a:custGeom>
              <a:avLst/>
              <a:gdLst>
                <a:gd name="connsiteX0" fmla="*/ 49084 w 137368"/>
                <a:gd name="connsiteY0" fmla="*/ 242 h 137368"/>
                <a:gd name="connsiteX1" fmla="*/ 242 w 137368"/>
                <a:gd name="connsiteY1" fmla="*/ 137377 h 137368"/>
                <a:gd name="connsiteX2" fmla="*/ 137377 w 137368"/>
                <a:gd name="connsiteY2" fmla="*/ 97927 h 13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368" h="137368">
                  <a:moveTo>
                    <a:pt x="49084" y="242"/>
                  </a:moveTo>
                  <a:lnTo>
                    <a:pt x="242" y="137377"/>
                  </a:lnTo>
                  <a:lnTo>
                    <a:pt x="137377" y="97927"/>
                  </a:lnTo>
                  <a:close/>
                </a:path>
              </a:pathLst>
            </a:custGeom>
            <a:solidFill>
              <a:srgbClr val="F3705A"/>
            </a:solidFill>
            <a:ln w="1749" cap="flat">
              <a:noFill/>
              <a:prstDash val="solid"/>
              <a:miter/>
            </a:ln>
          </p:spPr>
          <p:txBody>
            <a:bodyPr rtlCol="0" anchor="ctr"/>
            <a:p>
              <a:endParaRPr lang="zh-CN" altLang="en-US"/>
            </a:p>
          </p:txBody>
        </p:sp>
        <p:sp>
          <p:nvSpPr>
            <p:cNvPr id="12" name="任意多边形: 形状 109"/>
            <p:cNvSpPr/>
            <p:nvPr/>
          </p:nvSpPr>
          <p:spPr>
            <a:xfrm>
              <a:off x="9766429" y="3003946"/>
              <a:ext cx="350465" cy="331093"/>
            </a:xfrm>
            <a:custGeom>
              <a:avLst/>
              <a:gdLst>
                <a:gd name="connsiteX0" fmla="*/ 26542 w 350465"/>
                <a:gd name="connsiteY0" fmla="*/ 331128 h 331092"/>
                <a:gd name="connsiteX1" fmla="*/ 345893 w 350465"/>
                <a:gd name="connsiteY1" fmla="*/ 34317 h 331092"/>
                <a:gd name="connsiteX2" fmla="*/ 347772 w 350465"/>
                <a:gd name="connsiteY2" fmla="*/ 6139 h 331092"/>
                <a:gd name="connsiteX3" fmla="*/ 319594 w 350465"/>
                <a:gd name="connsiteY3" fmla="*/ 4260 h 331092"/>
                <a:gd name="connsiteX4" fmla="*/ 242 w 350465"/>
                <a:gd name="connsiteY4" fmla="*/ 301070 h 331092"/>
                <a:gd name="connsiteX5" fmla="*/ 26542 w 350465"/>
                <a:gd name="connsiteY5" fmla="*/ 331128 h 331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0465" h="331092">
                  <a:moveTo>
                    <a:pt x="26542" y="331128"/>
                  </a:moveTo>
                  <a:lnTo>
                    <a:pt x="345893" y="34317"/>
                  </a:lnTo>
                  <a:cubicBezTo>
                    <a:pt x="353408" y="26802"/>
                    <a:pt x="353408" y="15531"/>
                    <a:pt x="347772" y="6139"/>
                  </a:cubicBezTo>
                  <a:cubicBezTo>
                    <a:pt x="340257" y="-1376"/>
                    <a:pt x="328986" y="-1376"/>
                    <a:pt x="319594" y="4260"/>
                  </a:cubicBezTo>
                  <a:lnTo>
                    <a:pt x="242" y="301070"/>
                  </a:lnTo>
                  <a:lnTo>
                    <a:pt x="26542" y="331128"/>
                  </a:lnTo>
                  <a:close/>
                </a:path>
              </a:pathLst>
            </a:custGeom>
            <a:solidFill>
              <a:srgbClr val="415A6B"/>
            </a:solidFill>
            <a:ln w="1749" cap="flat">
              <a:noFill/>
              <a:prstDash val="solid"/>
              <a:miter/>
            </a:ln>
          </p:spPr>
          <p:txBody>
            <a:bodyPr rtlCol="0" anchor="ctr"/>
            <a:p>
              <a:endParaRPr lang="zh-CN" altLang="en-US"/>
            </a:p>
          </p:txBody>
        </p:sp>
        <p:sp>
          <p:nvSpPr>
            <p:cNvPr id="13" name="任意多边形: 形状 110"/>
            <p:cNvSpPr/>
            <p:nvPr/>
          </p:nvSpPr>
          <p:spPr>
            <a:xfrm>
              <a:off x="9967432" y="2977908"/>
              <a:ext cx="172591" cy="172591"/>
            </a:xfrm>
            <a:custGeom>
              <a:avLst/>
              <a:gdLst>
                <a:gd name="connsiteX0" fmla="*/ 20906 w 172591"/>
                <a:gd name="connsiteY0" fmla="*/ 148648 h 172591"/>
                <a:gd name="connsiteX1" fmla="*/ 82898 w 172591"/>
                <a:gd name="connsiteY1" fmla="*/ 173068 h 172591"/>
                <a:gd name="connsiteX2" fmla="*/ 173068 w 172591"/>
                <a:gd name="connsiteY2" fmla="*/ 88533 h 172591"/>
                <a:gd name="connsiteX3" fmla="*/ 109199 w 172591"/>
                <a:gd name="connsiteY3" fmla="*/ 65991 h 172591"/>
                <a:gd name="connsiteX4" fmla="*/ 90413 w 172591"/>
                <a:gd name="connsiteY4" fmla="*/ 242 h 172591"/>
                <a:gd name="connsiteX5" fmla="*/ 242 w 172591"/>
                <a:gd name="connsiteY5" fmla="*/ 82898 h 172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591" h="172591">
                  <a:moveTo>
                    <a:pt x="20906" y="148648"/>
                  </a:moveTo>
                  <a:lnTo>
                    <a:pt x="82898" y="173068"/>
                  </a:lnTo>
                  <a:lnTo>
                    <a:pt x="173068" y="88533"/>
                  </a:lnTo>
                  <a:lnTo>
                    <a:pt x="109199" y="65991"/>
                  </a:lnTo>
                  <a:lnTo>
                    <a:pt x="90413" y="242"/>
                  </a:lnTo>
                  <a:lnTo>
                    <a:pt x="242" y="82898"/>
                  </a:lnTo>
                  <a:close/>
                </a:path>
              </a:pathLst>
            </a:custGeom>
            <a:solidFill>
              <a:srgbClr val="F3705A"/>
            </a:solidFill>
            <a:ln w="1749" cap="flat">
              <a:noFill/>
              <a:prstDash val="solid"/>
              <a:miter/>
            </a:ln>
          </p:spPr>
          <p:txBody>
            <a:bodyPr rtlCol="0" anchor="ctr"/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矩形 10"/>
          <p:cNvSpPr/>
          <p:nvPr/>
        </p:nvSpPr>
        <p:spPr>
          <a:xfrm>
            <a:off x="9525" y="5456555"/>
            <a:ext cx="12194540" cy="1410970"/>
          </a:xfrm>
          <a:prstGeom prst="rect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4392295" y="1707515"/>
            <a:ext cx="3242310" cy="324231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12000"/>
                </a:schemeClr>
              </a:gs>
              <a:gs pos="100000">
                <a:srgbClr val="23B6B2">
                  <a:alpha val="78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743450" y="2895600"/>
            <a:ext cx="2540000" cy="8655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ctr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23B6B2"/>
                </a:solidFill>
                <a:latin typeface="+mj-ea"/>
                <a:ea typeface="+mj-ea"/>
                <a:sym typeface="+mn-ea"/>
              </a:rPr>
              <a:t>是一种全面管理系统</a:t>
            </a:r>
            <a:endParaRPr lang="zh-CN" altLang="en-US" sz="2800" b="1" dirty="0">
              <a:solidFill>
                <a:srgbClr val="23B6B2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02810" y="575945"/>
            <a:ext cx="2621280" cy="8299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4800" b="1" dirty="0">
                <a:solidFill>
                  <a:srgbClr val="23B6B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目标管理</a:t>
            </a:r>
            <a:endParaRPr lang="zh-CN" altLang="en-US" sz="4800" b="1" dirty="0">
              <a:solidFill>
                <a:srgbClr val="23B6B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1105535" y="1813560"/>
            <a:ext cx="3030855" cy="3030855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12000"/>
                </a:schemeClr>
              </a:gs>
              <a:gs pos="100000">
                <a:srgbClr val="23B6B2">
                  <a:alpha val="78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656080" y="2790190"/>
            <a:ext cx="1634490" cy="12528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Tx/>
              <a:buFont typeface="Wingdings" panose="05000000000000000000" pitchFamily="2" charset="2"/>
              <a:buNone/>
            </a:pPr>
            <a:r>
              <a:rPr lang="zh-CN" altLang="en-US" sz="2800" b="1" dirty="0">
                <a:solidFill>
                  <a:srgbClr val="23B6B2"/>
                </a:solidFill>
                <a:latin typeface="+mj-ea"/>
                <a:ea typeface="+mj-ea"/>
                <a:sym typeface="+mn-ea"/>
              </a:rPr>
              <a:t>实现目标的一种管理方法</a:t>
            </a:r>
            <a:endParaRPr lang="zh-CN" altLang="en-US" sz="2800" b="1" dirty="0">
              <a:solidFill>
                <a:srgbClr val="23B6B2"/>
              </a:solidFill>
              <a:latin typeface="+mj-ea"/>
              <a:ea typeface="+mj-ea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8088630" y="1812925"/>
            <a:ext cx="3030855" cy="3030855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12000"/>
                </a:schemeClr>
              </a:gs>
              <a:gs pos="100000">
                <a:srgbClr val="23B6B2">
                  <a:alpha val="78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8425180" y="2790190"/>
            <a:ext cx="235775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2800" b="1" dirty="0">
                <a:solidFill>
                  <a:srgbClr val="23B6B2"/>
                </a:solidFill>
                <a:latin typeface="+mj-ea"/>
                <a:ea typeface="+mj-ea"/>
                <a:sym typeface="+mn-ea"/>
              </a:rPr>
              <a:t>侧重短期目标或工作</a:t>
            </a:r>
            <a:r>
              <a:rPr lang="zh-CN" altLang="en-US" sz="2800" b="1" dirty="0">
                <a:solidFill>
                  <a:srgbClr val="23B6B2"/>
                </a:solidFill>
                <a:latin typeface="+mj-ea"/>
                <a:ea typeface="+mj-ea"/>
                <a:sym typeface="+mn-ea"/>
              </a:rPr>
              <a:t>任务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591435" y="5911215"/>
            <a:ext cx="7090410" cy="4781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90000"/>
              </a:lnSpc>
              <a:spcBef>
                <a:spcPct val="30000"/>
              </a:spcBef>
              <a:buClr>
                <a:schemeClr val="tx2"/>
              </a:buClr>
              <a:buSzTx/>
              <a:buFont typeface="Wingdings" panose="05000000000000000000" pitchFamily="2" charset="2"/>
            </a:pPr>
            <a:r>
              <a:rPr lang="zh-CN" altLang="en-US" sz="2800" b="1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推行目标管理以实现KPI 、实现企业目标</a:t>
            </a:r>
            <a:endParaRPr lang="zh-CN" altLang="en-US" sz="2800" b="1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13083-NP换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54775" y="1547495"/>
            <a:ext cx="7346950" cy="740283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91870" y="2586355"/>
            <a:ext cx="544449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96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</a:rPr>
              <a:t>谢谢观看</a:t>
            </a:r>
            <a:endParaRPr lang="zh-CN" altLang="en-US" sz="9600">
              <a:solidFill>
                <a:srgbClr val="23B6B2"/>
              </a:solidFill>
              <a:latin typeface="阿里巴巴普惠体 M" panose="00020600040101010101" charset="-122"/>
              <a:ea typeface="阿里巴巴普惠体 M" panose="00020600040101010101" charset="-122"/>
            </a:endParaRPr>
          </a:p>
        </p:txBody>
      </p:sp>
      <p:sp>
        <p:nvSpPr>
          <p:cNvPr id="14" name="TextBox 1210"/>
          <p:cNvSpPr/>
          <p:nvPr/>
        </p:nvSpPr>
        <p:spPr>
          <a:xfrm>
            <a:off x="1257935" y="4132580"/>
            <a:ext cx="4621530" cy="30670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algn="dist"/>
            <a:r>
              <a:rPr lang="en-US" altLang="zh-CN" sz="1400" cap="all" noProof="0" dirty="0">
                <a:ln>
                  <a:noFill/>
                </a:ln>
                <a:solidFill>
                  <a:srgbClr val="23B6B2"/>
                </a:solidFill>
                <a:uLnTx/>
                <a:uFillTx/>
                <a:ea typeface="方正舒体" panose="02010601030101010101" pitchFamily="2" charset="-122"/>
                <a:sym typeface="+mn-ea"/>
              </a:rPr>
              <a:t>THANKS</a:t>
            </a:r>
            <a:endParaRPr lang="en-US" altLang="zh-CN" sz="1400" cap="all" noProof="0" dirty="0">
              <a:ln>
                <a:noFill/>
              </a:ln>
              <a:solidFill>
                <a:srgbClr val="23B6B2"/>
              </a:solidFill>
              <a:uLnTx/>
              <a:uFillTx/>
              <a:ea typeface="方正舒体" panose="02010601030101010101" pitchFamily="2" charset="-122"/>
              <a:sym typeface="+mn-ea"/>
            </a:endParaRPr>
          </a:p>
        </p:txBody>
      </p:sp>
      <p:sp>
        <p:nvSpPr>
          <p:cNvPr id="8" name="直角三角形 7"/>
          <p:cNvSpPr/>
          <p:nvPr/>
        </p:nvSpPr>
        <p:spPr>
          <a:xfrm rot="16200000" flipH="1" flipV="1">
            <a:off x="-36830" y="-9525"/>
            <a:ext cx="1557655" cy="1557655"/>
          </a:xfrm>
          <a:prstGeom prst="rtTriangl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13083-NP换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04150" y="1307465"/>
            <a:ext cx="6734175" cy="67856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33145" y="3554730"/>
            <a:ext cx="41910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40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</a:rPr>
              <a:t> </a:t>
            </a:r>
            <a:r>
              <a:rPr lang="zh-CN" altLang="en-US" sz="40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</a:rPr>
              <a:t>什么是目标管理</a:t>
            </a:r>
            <a:endParaRPr lang="zh-CN" altLang="en-US" sz="4000">
              <a:solidFill>
                <a:srgbClr val="23B6B2"/>
              </a:solidFill>
              <a:latin typeface="阿里巴巴普惠体 M" panose="00020600040101010101" charset="-122"/>
              <a:ea typeface="阿里巴巴普惠体 M" panose="0002060004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33145" y="1323975"/>
            <a:ext cx="2649220" cy="26460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16600">
                <a:solidFill>
                  <a:srgbClr val="23B6B2"/>
                </a:solidFill>
                <a:latin typeface="阿里巴巴普惠体 M" panose="00020600040101010101" charset="-122"/>
                <a:ea typeface="阿里巴巴普惠体 M" panose="00020600040101010101" charset="-122"/>
                <a:sym typeface="+mn-ea"/>
              </a:rPr>
              <a:t>01 </a:t>
            </a:r>
            <a:endParaRPr lang="en-US" altLang="zh-CN" sz="16600">
              <a:solidFill>
                <a:srgbClr val="23B6B2"/>
              </a:solidFill>
              <a:latin typeface="阿里巴巴普惠体 M" panose="00020600040101010101" charset="-122"/>
              <a:ea typeface="阿里巴巴普惠体 M" panose="00020600040101010101" charset="-122"/>
              <a:sym typeface="+mn-ea"/>
            </a:endParaRPr>
          </a:p>
        </p:txBody>
      </p:sp>
      <p:sp>
        <p:nvSpPr>
          <p:cNvPr id="18" name="TextBox 1210"/>
          <p:cNvSpPr/>
          <p:nvPr/>
        </p:nvSpPr>
        <p:spPr>
          <a:xfrm>
            <a:off x="1245235" y="4309110"/>
            <a:ext cx="4621530" cy="645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p>
            <a:pPr algn="l" fontAlgn="auto">
              <a:lnSpc>
                <a:spcPct val="200000"/>
              </a:lnSpc>
              <a:spcAft>
                <a:spcPts val="600"/>
              </a:spcAft>
            </a:pP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Click here to enter your text</a:t>
            </a:r>
            <a:r>
              <a:rPr lang="en-US" altLang="zh-CN" sz="600" dirty="0">
                <a:solidFill>
                  <a:schemeClr val="tx1">
                    <a:lumMod val="85000"/>
                    <a:lumOff val="1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endParaRPr lang="en-US" altLang="zh-CN" sz="60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uLnTx/>
              <a:uFillTx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-6985" y="4039870"/>
            <a:ext cx="4031615" cy="7067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8" name="对象 16"/>
          <p:cNvGraphicFramePr/>
          <p:nvPr/>
        </p:nvGraphicFramePr>
        <p:xfrm>
          <a:off x="4024630" y="1656715"/>
          <a:ext cx="384048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1300480" y="1261745"/>
            <a:ext cx="303149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indent="457200" defTabSz="720725">
              <a:lnSpc>
                <a:spcPct val="135000"/>
              </a:lnSpc>
              <a:defRPr sz="160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defTabSz="720725" eaLnBrk="0" hangingPunct="0"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20725" eaLnBrk="0" hangingPunct="0"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20725" eaLnBrk="0" hangingPunct="0"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20725" eaLnBrk="0" hangingPunct="0"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2072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2072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2072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2072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/>
            <a:r>
              <a:rPr lang="en-US" altLang="zh-CN" sz="4400" b="1" dirty="0">
                <a:solidFill>
                  <a:srgbClr val="23B6B2"/>
                </a:solidFill>
              </a:rPr>
              <a:t>27%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没有目标的人，生活在社会最底层，生活过得很不如意；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 Box 44"/>
          <p:cNvSpPr txBox="1">
            <a:spLocks noChangeArrowheads="1"/>
          </p:cNvSpPr>
          <p:nvPr/>
        </p:nvSpPr>
        <p:spPr bwMode="auto">
          <a:xfrm>
            <a:off x="7729220" y="4427855"/>
            <a:ext cx="345567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indent="457200" defTabSz="720725">
              <a:lnSpc>
                <a:spcPct val="135000"/>
              </a:lnSpc>
              <a:defRPr sz="160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defTabSz="720725" eaLnBrk="0" hangingPunct="0"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20725" eaLnBrk="0" hangingPunct="0"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20725" eaLnBrk="0" hangingPunct="0"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20725" eaLnBrk="0" hangingPunct="0"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2072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2072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2072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2072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/>
            <a:r>
              <a:rPr lang="en-US" altLang="zh-CN" sz="3600" b="1" dirty="0">
                <a:solidFill>
                  <a:srgbClr val="23B6B2"/>
                </a:solidFill>
              </a:rPr>
              <a:t>60%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目标模糊的人，生活在社会的中下层，并无突出成就；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8061960" y="2249170"/>
            <a:ext cx="3713480" cy="1586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indent="457200" defTabSz="720725">
              <a:lnSpc>
                <a:spcPct val="135000"/>
              </a:lnSpc>
              <a:defRPr sz="160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defTabSz="720725" eaLnBrk="0" hangingPunct="0"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20725" eaLnBrk="0" hangingPunct="0"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20725" eaLnBrk="0" hangingPunct="0"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20725" eaLnBrk="0" hangingPunct="0"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2072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2072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2072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2072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/>
            <a:r>
              <a:rPr lang="en-US" altLang="zh-CN" sz="3600" b="1" dirty="0">
                <a:solidFill>
                  <a:srgbClr val="23B6B2"/>
                </a:solidFill>
              </a:rPr>
              <a:t>10%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有清晰但较短期目标的人，生活在社会的中上层，在各自所在的领域里取得了相当的成就；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5054600" y="194945"/>
            <a:ext cx="3288665" cy="1461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indent="457200" defTabSz="720725">
              <a:lnSpc>
                <a:spcPct val="135000"/>
              </a:lnSpc>
              <a:defRPr sz="160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defTabSz="720725" eaLnBrk="0" hangingPunct="0"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20725" eaLnBrk="0" hangingPunct="0"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20725" eaLnBrk="0" hangingPunct="0"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20725" eaLnBrk="0" hangingPunct="0"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2072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2072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2072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2072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/>
            <a:r>
              <a:rPr lang="en-US" altLang="zh-CN" sz="4800" b="1" dirty="0">
                <a:solidFill>
                  <a:srgbClr val="23B6B2"/>
                </a:solidFill>
              </a:rPr>
              <a:t>3%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有清晰且长期目标的人，成为各领域顶尖人士。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34340" y="4101465"/>
            <a:ext cx="303022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 b="1" dirty="0">
                <a:solidFill>
                  <a:srgbClr val="23B6B2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为什么要有目标</a:t>
            </a:r>
            <a:endParaRPr lang="zh-CN" altLang="en-US" sz="3200" b="1" dirty="0">
              <a:solidFill>
                <a:srgbClr val="23B6B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4340" y="4876800"/>
            <a:ext cx="389763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50000"/>
              </a:lnSpc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目标就是所要追求的结果，没有目标就没有收获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  <p:bldLst>
      <p:bldGraphic spid="8" grpId="0">
        <p:bldAsOne/>
      </p:bldGraphic>
      <p:bldGraphic spid="8" grpId="1">
        <p:bldAsOne/>
      </p:bldGraphic>
      <p:bldP spid="17" grpId="0" bldLvl="0" animBg="1"/>
      <p:bldP spid="18" grpId="0" bldLvl="0" animBg="1"/>
      <p:bldP spid="19" grpId="0" bldLvl="0" animBg="1"/>
      <p:bldP spid="20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矩形 7"/>
          <p:cNvSpPr/>
          <p:nvPr/>
        </p:nvSpPr>
        <p:spPr>
          <a:xfrm>
            <a:off x="3810" y="6219190"/>
            <a:ext cx="12201525" cy="6648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5" name="图片 4" descr="目标中心目标-16246751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 l="7292" t="12075" r="6250" b="11458"/>
          <a:stretch>
            <a:fillRect/>
          </a:stretch>
        </p:blipFill>
        <p:spPr>
          <a:xfrm>
            <a:off x="6497320" y="2035175"/>
            <a:ext cx="5592445" cy="49466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695325" y="2490470"/>
            <a:ext cx="5393690" cy="24917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800" b="1">
                <a:solidFill>
                  <a:srgbClr val="23B6B2"/>
                </a:solidFill>
              </a:rPr>
              <a:t>目标管理</a:t>
            </a:r>
            <a:r>
              <a:rPr lang="zh-CN" altLang="en-US" b="1">
                <a:solidFill>
                  <a:srgbClr val="23B6B2"/>
                </a:solidFill>
              </a:rPr>
              <a:t>：　</a:t>
            </a:r>
            <a:r>
              <a:rPr lang="zh-CN" altLang="en-US"/>
              <a:t>　</a:t>
            </a:r>
            <a:endParaRPr lang="zh-CN" altLang="en-US"/>
          </a:p>
          <a:p>
            <a:pPr fontAlgn="auto">
              <a:lnSpc>
                <a:spcPct val="150000"/>
              </a:lnSpc>
            </a:pPr>
            <a:r>
              <a:rPr lang="zh-CN" altLang="en-US" sz="2400"/>
              <a:t>以目标为导向，以人为中心，以成果为标准，而使组织和个人取得最佳业绩的现代管理方法。</a:t>
            </a:r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695325" y="1556385"/>
            <a:ext cx="69646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3600">
                <a:solidFill>
                  <a:srgbClr val="23B6B2"/>
                </a:solidFill>
                <a:sym typeface="+mn-ea"/>
              </a:rPr>
              <a:t>MBO (Management by Objective)</a:t>
            </a:r>
            <a:endParaRPr lang="zh-CN" altLang="en-US" sz="3600">
              <a:solidFill>
                <a:srgbClr val="23B6B2"/>
              </a:solidFill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" name="椭圆 21"/>
          <p:cNvSpPr/>
          <p:nvPr/>
        </p:nvSpPr>
        <p:spPr>
          <a:xfrm>
            <a:off x="2143125" y="-314325"/>
            <a:ext cx="7486650" cy="748665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12000"/>
                </a:schemeClr>
              </a:gs>
              <a:gs pos="52000">
                <a:srgbClr val="23B6B2">
                  <a:alpha val="25000"/>
                </a:srgbClr>
              </a:gs>
              <a:gs pos="9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9819005" y="1167765"/>
            <a:ext cx="1438275" cy="1438275"/>
          </a:xfrm>
          <a:prstGeom prst="ellips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3234690" y="627380"/>
            <a:ext cx="5569585" cy="5569585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12000"/>
                </a:schemeClr>
              </a:gs>
              <a:gs pos="52000">
                <a:srgbClr val="23B6B2">
                  <a:alpha val="78000"/>
                </a:srgbClr>
              </a:gs>
              <a:gs pos="9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4587875" y="1909445"/>
            <a:ext cx="2948940" cy="2948940"/>
          </a:xfrm>
          <a:prstGeom prst="ellips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899025" y="3489960"/>
            <a:ext cx="232537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400" b="1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企业的整体目标</a:t>
            </a:r>
            <a:endParaRPr lang="zh-CN" altLang="en-US" sz="2400" b="1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49830" y="1167765"/>
            <a:ext cx="1438275" cy="1438275"/>
          </a:xfrm>
          <a:prstGeom prst="ellips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69845" y="1634490"/>
            <a:ext cx="119888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市场地位</a:t>
            </a:r>
            <a:endParaRPr lang="zh-CN" altLang="en-US" sz="2000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6132830" y="5089525"/>
            <a:ext cx="1438275" cy="1438275"/>
          </a:xfrm>
          <a:prstGeom prst="ellips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3810" y="5516880"/>
            <a:ext cx="995680" cy="5835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320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革新</a:t>
            </a:r>
            <a:endParaRPr lang="zh-CN" altLang="en-US" sz="3200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449830" y="4139565"/>
            <a:ext cx="1785620" cy="1785620"/>
          </a:xfrm>
          <a:prstGeom prst="ellips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23845" y="4858385"/>
            <a:ext cx="94488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2000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生产力</a:t>
            </a:r>
            <a:endParaRPr lang="zh-CN" altLang="en-US" sz="2000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8369935" y="2720340"/>
            <a:ext cx="1785620" cy="1785620"/>
          </a:xfrm>
          <a:prstGeom prst="ellips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302625" y="3429000"/>
            <a:ext cx="192024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人力与财力资源</a:t>
            </a:r>
            <a:endParaRPr lang="zh-CN" altLang="en-US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7258685" y="636905"/>
            <a:ext cx="1272540" cy="1272540"/>
          </a:xfrm>
          <a:prstGeom prst="ellips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社会责任</a:t>
            </a:r>
            <a:endParaRPr lang="zh-CN" altLang="en-US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870585" y="2379345"/>
            <a:ext cx="1272540" cy="1272540"/>
          </a:xfrm>
          <a:prstGeom prst="ellips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9317990" y="4966335"/>
            <a:ext cx="1272540" cy="1272540"/>
          </a:xfrm>
          <a:prstGeom prst="ellipse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58215" y="2831465"/>
            <a:ext cx="10972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获利能力</a:t>
            </a:r>
            <a:endParaRPr lang="zh-CN" altLang="en-US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394825" y="5280025"/>
            <a:ext cx="111950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主管的绩效与培养</a:t>
            </a:r>
            <a:endParaRPr lang="zh-CN" altLang="en-US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869170" y="1634490"/>
            <a:ext cx="133794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sym typeface="+mn-ea"/>
              </a:rPr>
              <a:t>员工的绩效与态度</a:t>
            </a:r>
            <a:endParaRPr lang="zh-CN" altLang="en-US" dirty="0">
              <a:solidFill>
                <a:schemeClr val="bg1"/>
              </a:solidFill>
              <a:latin typeface="+mj-ea"/>
              <a:ea typeface="+mj-ea"/>
              <a:sym typeface="+mn-ea"/>
            </a:endParaRPr>
          </a:p>
        </p:txBody>
      </p:sp>
      <p:grpSp>
        <p:nvGrpSpPr>
          <p:cNvPr id="102" name="图形 12"/>
          <p:cNvGrpSpPr/>
          <p:nvPr/>
        </p:nvGrpSpPr>
        <p:grpSpPr>
          <a:xfrm>
            <a:off x="5624830" y="2376805"/>
            <a:ext cx="901700" cy="901700"/>
            <a:chOff x="9251950" y="2978150"/>
            <a:chExt cx="901700" cy="901700"/>
          </a:xfrm>
        </p:grpSpPr>
        <p:sp>
          <p:nvSpPr>
            <p:cNvPr id="103" name="任意多边形: 形状 102"/>
            <p:cNvSpPr/>
            <p:nvPr/>
          </p:nvSpPr>
          <p:spPr>
            <a:xfrm>
              <a:off x="9345672" y="3510336"/>
              <a:ext cx="327571" cy="369838"/>
            </a:xfrm>
            <a:custGeom>
              <a:avLst/>
              <a:gdLst>
                <a:gd name="connsiteX0" fmla="*/ 71590 w 327570"/>
                <a:gd name="connsiteY0" fmla="*/ 369514 h 369837"/>
                <a:gd name="connsiteX1" fmla="*/ 71590 w 327570"/>
                <a:gd name="connsiteY1" fmla="*/ 369514 h 369837"/>
                <a:gd name="connsiteX2" fmla="*/ 11478 w 327570"/>
                <a:gd name="connsiteY2" fmla="*/ 264316 h 369837"/>
                <a:gd name="connsiteX3" fmla="*/ 163639 w 327570"/>
                <a:gd name="connsiteY3" fmla="*/ 1321 h 369837"/>
                <a:gd name="connsiteX4" fmla="*/ 327073 w 327570"/>
                <a:gd name="connsiteY4" fmla="*/ 1321 h 369837"/>
                <a:gd name="connsiteX5" fmla="*/ 133582 w 327570"/>
                <a:gd name="connsiteY5" fmla="*/ 333823 h 369837"/>
                <a:gd name="connsiteX6" fmla="*/ 71590 w 327570"/>
                <a:gd name="connsiteY6" fmla="*/ 369514 h 36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570" h="369837">
                  <a:moveTo>
                    <a:pt x="71590" y="369514"/>
                  </a:moveTo>
                  <a:lnTo>
                    <a:pt x="71590" y="369514"/>
                  </a:lnTo>
                  <a:cubicBezTo>
                    <a:pt x="17113" y="369514"/>
                    <a:pt x="-16701" y="311279"/>
                    <a:pt x="11478" y="264316"/>
                  </a:cubicBezTo>
                  <a:lnTo>
                    <a:pt x="163639" y="1321"/>
                  </a:lnTo>
                  <a:lnTo>
                    <a:pt x="327073" y="1321"/>
                  </a:lnTo>
                  <a:lnTo>
                    <a:pt x="133582" y="333823"/>
                  </a:lnTo>
                  <a:cubicBezTo>
                    <a:pt x="120432" y="356363"/>
                    <a:pt x="97889" y="369514"/>
                    <a:pt x="71590" y="369514"/>
                  </a:cubicBezTo>
                  <a:close/>
                </a:path>
              </a:pathLst>
            </a:custGeom>
            <a:solidFill>
              <a:srgbClr val="415A6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p>
              <a:endParaRPr lang="zh-CN" altLang="en-US"/>
            </a:p>
          </p:txBody>
        </p:sp>
        <p:sp>
          <p:nvSpPr>
            <p:cNvPr id="104" name="任意多边形: 形状 103"/>
            <p:cNvSpPr/>
            <p:nvPr/>
          </p:nvSpPr>
          <p:spPr>
            <a:xfrm>
              <a:off x="9705236" y="3510336"/>
              <a:ext cx="327571" cy="369838"/>
            </a:xfrm>
            <a:custGeom>
              <a:avLst/>
              <a:gdLst>
                <a:gd name="connsiteX0" fmla="*/ 256803 w 327570"/>
                <a:gd name="connsiteY0" fmla="*/ 369514 h 369837"/>
                <a:gd name="connsiteX1" fmla="*/ 256803 w 327570"/>
                <a:gd name="connsiteY1" fmla="*/ 369514 h 369837"/>
                <a:gd name="connsiteX2" fmla="*/ 316916 w 327570"/>
                <a:gd name="connsiteY2" fmla="*/ 264316 h 369837"/>
                <a:gd name="connsiteX3" fmla="*/ 164754 w 327570"/>
                <a:gd name="connsiteY3" fmla="*/ 1321 h 369837"/>
                <a:gd name="connsiteX4" fmla="*/ 1321 w 327570"/>
                <a:gd name="connsiteY4" fmla="*/ 1321 h 369837"/>
                <a:gd name="connsiteX5" fmla="*/ 194811 w 327570"/>
                <a:gd name="connsiteY5" fmla="*/ 335700 h 369837"/>
                <a:gd name="connsiteX6" fmla="*/ 256803 w 327570"/>
                <a:gd name="connsiteY6" fmla="*/ 369514 h 36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570" h="369837">
                  <a:moveTo>
                    <a:pt x="256803" y="369514"/>
                  </a:moveTo>
                  <a:lnTo>
                    <a:pt x="256803" y="369514"/>
                  </a:lnTo>
                  <a:cubicBezTo>
                    <a:pt x="311280" y="369514"/>
                    <a:pt x="345094" y="311279"/>
                    <a:pt x="316916" y="264316"/>
                  </a:cubicBezTo>
                  <a:lnTo>
                    <a:pt x="164754" y="1321"/>
                  </a:lnTo>
                  <a:lnTo>
                    <a:pt x="1321" y="1321"/>
                  </a:lnTo>
                  <a:lnTo>
                    <a:pt x="194811" y="335700"/>
                  </a:lnTo>
                  <a:cubicBezTo>
                    <a:pt x="207962" y="356363"/>
                    <a:pt x="230504" y="369514"/>
                    <a:pt x="256803" y="369514"/>
                  </a:cubicBezTo>
                  <a:close/>
                </a:path>
              </a:pathLst>
            </a:custGeom>
            <a:solidFill>
              <a:srgbClr val="415A6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p>
              <a:endParaRPr lang="zh-CN" altLang="en-US"/>
            </a:p>
          </p:txBody>
        </p:sp>
        <p:sp>
          <p:nvSpPr>
            <p:cNvPr id="105" name="任意多边形: 形状 104"/>
            <p:cNvSpPr/>
            <p:nvPr/>
          </p:nvSpPr>
          <p:spPr>
            <a:xfrm>
              <a:off x="9264856" y="2977908"/>
              <a:ext cx="848866" cy="848866"/>
            </a:xfrm>
            <a:custGeom>
              <a:avLst/>
              <a:gdLst>
                <a:gd name="connsiteX0" fmla="*/ 424794 w 848866"/>
                <a:gd name="connsiteY0" fmla="*/ 849343 h 848866"/>
                <a:gd name="connsiteX1" fmla="*/ 242 w 848866"/>
                <a:gd name="connsiteY1" fmla="*/ 424792 h 848866"/>
                <a:gd name="connsiteX2" fmla="*/ 424794 w 848866"/>
                <a:gd name="connsiteY2" fmla="*/ 242 h 848866"/>
                <a:gd name="connsiteX3" fmla="*/ 849345 w 848866"/>
                <a:gd name="connsiteY3" fmla="*/ 424794 h 848866"/>
                <a:gd name="connsiteX4" fmla="*/ 424794 w 848866"/>
                <a:gd name="connsiteY4" fmla="*/ 849343 h 84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8866" h="848866">
                  <a:moveTo>
                    <a:pt x="424794" y="849343"/>
                  </a:moveTo>
                  <a:cubicBezTo>
                    <a:pt x="189976" y="849343"/>
                    <a:pt x="242" y="657732"/>
                    <a:pt x="242" y="424792"/>
                  </a:cubicBezTo>
                  <a:cubicBezTo>
                    <a:pt x="242" y="191852"/>
                    <a:pt x="189976" y="242"/>
                    <a:pt x="424794" y="242"/>
                  </a:cubicBezTo>
                  <a:cubicBezTo>
                    <a:pt x="659611" y="242"/>
                    <a:pt x="849345" y="189975"/>
                    <a:pt x="849345" y="424794"/>
                  </a:cubicBezTo>
                  <a:cubicBezTo>
                    <a:pt x="849345" y="659612"/>
                    <a:pt x="659612" y="849343"/>
                    <a:pt x="424794" y="849343"/>
                  </a:cubicBezTo>
                  <a:close/>
                </a:path>
              </a:pathLst>
            </a:custGeom>
            <a:solidFill>
              <a:schemeClr val="bg1"/>
            </a:solidFill>
            <a:ln w="1749" cap="flat">
              <a:noFill/>
              <a:prstDash val="solid"/>
              <a:miter/>
            </a:ln>
          </p:spPr>
          <p:txBody>
            <a:bodyPr rtlCol="0" anchor="ctr"/>
            <a:p>
              <a:endParaRPr lang="zh-CN" altLang="en-US"/>
            </a:p>
          </p:txBody>
        </p:sp>
        <p:sp>
          <p:nvSpPr>
            <p:cNvPr id="106" name="任意多边形: 形状 105"/>
            <p:cNvSpPr/>
            <p:nvPr/>
          </p:nvSpPr>
          <p:spPr>
            <a:xfrm>
              <a:off x="9379448" y="3092499"/>
              <a:ext cx="619919" cy="619919"/>
            </a:xfrm>
            <a:custGeom>
              <a:avLst/>
              <a:gdLst>
                <a:gd name="connsiteX0" fmla="*/ 310202 w 619918"/>
                <a:gd name="connsiteY0" fmla="*/ 620161 h 619918"/>
                <a:gd name="connsiteX1" fmla="*/ 242 w 619918"/>
                <a:gd name="connsiteY1" fmla="*/ 310202 h 619918"/>
                <a:gd name="connsiteX2" fmla="*/ 310202 w 619918"/>
                <a:gd name="connsiteY2" fmla="*/ 242 h 619918"/>
                <a:gd name="connsiteX3" fmla="*/ 620161 w 619918"/>
                <a:gd name="connsiteY3" fmla="*/ 310202 h 619918"/>
                <a:gd name="connsiteX4" fmla="*/ 310202 w 619918"/>
                <a:gd name="connsiteY4" fmla="*/ 620161 h 61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9918" h="619918">
                  <a:moveTo>
                    <a:pt x="310202" y="620161"/>
                  </a:moveTo>
                  <a:cubicBezTo>
                    <a:pt x="139254" y="620161"/>
                    <a:pt x="242" y="481150"/>
                    <a:pt x="242" y="310202"/>
                  </a:cubicBezTo>
                  <a:cubicBezTo>
                    <a:pt x="242" y="139254"/>
                    <a:pt x="139254" y="242"/>
                    <a:pt x="310202" y="242"/>
                  </a:cubicBezTo>
                  <a:cubicBezTo>
                    <a:pt x="481150" y="242"/>
                    <a:pt x="620161" y="139254"/>
                    <a:pt x="620161" y="310202"/>
                  </a:cubicBezTo>
                  <a:cubicBezTo>
                    <a:pt x="620161" y="481150"/>
                    <a:pt x="481150" y="620161"/>
                    <a:pt x="310202" y="620161"/>
                  </a:cubicBezTo>
                  <a:close/>
                </a:path>
              </a:pathLst>
            </a:custGeom>
            <a:solidFill>
              <a:srgbClr val="3EDBDC"/>
            </a:solidFill>
            <a:ln w="1749" cap="flat">
              <a:noFill/>
              <a:prstDash val="solid"/>
              <a:miter/>
            </a:ln>
          </p:spPr>
          <p:txBody>
            <a:bodyPr rtlCol="0" anchor="ctr"/>
            <a:p>
              <a:endParaRPr lang="zh-CN" altLang="en-US"/>
            </a:p>
          </p:txBody>
        </p:sp>
        <p:sp>
          <p:nvSpPr>
            <p:cNvPr id="107" name="任意多边形: 形状 106"/>
            <p:cNvSpPr/>
            <p:nvPr/>
          </p:nvSpPr>
          <p:spPr>
            <a:xfrm>
              <a:off x="9494039" y="3207091"/>
              <a:ext cx="390971" cy="390971"/>
            </a:xfrm>
            <a:custGeom>
              <a:avLst/>
              <a:gdLst>
                <a:gd name="connsiteX0" fmla="*/ 195610 w 390971"/>
                <a:gd name="connsiteY0" fmla="*/ 390978 h 390971"/>
                <a:gd name="connsiteX1" fmla="*/ 242 w 390971"/>
                <a:gd name="connsiteY1" fmla="*/ 195610 h 390971"/>
                <a:gd name="connsiteX2" fmla="*/ 195610 w 390971"/>
                <a:gd name="connsiteY2" fmla="*/ 242 h 390971"/>
                <a:gd name="connsiteX3" fmla="*/ 390978 w 390971"/>
                <a:gd name="connsiteY3" fmla="*/ 195610 h 390971"/>
                <a:gd name="connsiteX4" fmla="*/ 195610 w 390971"/>
                <a:gd name="connsiteY4" fmla="*/ 390978 h 390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971" h="390971">
                  <a:moveTo>
                    <a:pt x="195610" y="390978"/>
                  </a:moveTo>
                  <a:cubicBezTo>
                    <a:pt x="88533" y="390978"/>
                    <a:pt x="242" y="302687"/>
                    <a:pt x="242" y="195610"/>
                  </a:cubicBezTo>
                  <a:cubicBezTo>
                    <a:pt x="242" y="88533"/>
                    <a:pt x="88533" y="242"/>
                    <a:pt x="195610" y="242"/>
                  </a:cubicBezTo>
                  <a:cubicBezTo>
                    <a:pt x="302687" y="242"/>
                    <a:pt x="390978" y="88533"/>
                    <a:pt x="390978" y="195610"/>
                  </a:cubicBezTo>
                  <a:cubicBezTo>
                    <a:pt x="390978" y="302687"/>
                    <a:pt x="302687" y="390978"/>
                    <a:pt x="195610" y="390978"/>
                  </a:cubicBezTo>
                  <a:close/>
                </a:path>
              </a:pathLst>
            </a:custGeom>
            <a:solidFill>
              <a:schemeClr val="bg1"/>
            </a:solidFill>
            <a:ln w="1749" cap="flat">
              <a:noFill/>
              <a:prstDash val="solid"/>
              <a:miter/>
            </a:ln>
          </p:spPr>
          <p:txBody>
            <a:bodyPr rtlCol="0" anchor="ctr"/>
            <a:p>
              <a:endParaRPr lang="zh-CN" altLang="en-US"/>
            </a:p>
          </p:txBody>
        </p:sp>
        <p:sp>
          <p:nvSpPr>
            <p:cNvPr id="108" name="任意多边形: 形状 107"/>
            <p:cNvSpPr/>
            <p:nvPr/>
          </p:nvSpPr>
          <p:spPr>
            <a:xfrm>
              <a:off x="9608629" y="3321681"/>
              <a:ext cx="162024" cy="162024"/>
            </a:xfrm>
            <a:custGeom>
              <a:avLst/>
              <a:gdLst>
                <a:gd name="connsiteX0" fmla="*/ 161798 w 162024"/>
                <a:gd name="connsiteY0" fmla="*/ 81020 h 162024"/>
                <a:gd name="connsiteX1" fmla="*/ 81020 w 162024"/>
                <a:gd name="connsiteY1" fmla="*/ 161798 h 162024"/>
                <a:gd name="connsiteX2" fmla="*/ 242 w 162024"/>
                <a:gd name="connsiteY2" fmla="*/ 81020 h 162024"/>
                <a:gd name="connsiteX3" fmla="*/ 81020 w 162024"/>
                <a:gd name="connsiteY3" fmla="*/ 242 h 162024"/>
                <a:gd name="connsiteX4" fmla="*/ 161798 w 162024"/>
                <a:gd name="connsiteY4" fmla="*/ 81020 h 162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4" h="162024">
                  <a:moveTo>
                    <a:pt x="161798" y="81020"/>
                  </a:moveTo>
                  <a:cubicBezTo>
                    <a:pt x="161798" y="125633"/>
                    <a:pt x="125633" y="161798"/>
                    <a:pt x="81020" y="161798"/>
                  </a:cubicBezTo>
                  <a:cubicBezTo>
                    <a:pt x="36408" y="161798"/>
                    <a:pt x="242" y="125633"/>
                    <a:pt x="242" y="81020"/>
                  </a:cubicBezTo>
                  <a:cubicBezTo>
                    <a:pt x="242" y="36408"/>
                    <a:pt x="36408" y="242"/>
                    <a:pt x="81020" y="242"/>
                  </a:cubicBezTo>
                  <a:cubicBezTo>
                    <a:pt x="125633" y="242"/>
                    <a:pt x="161798" y="36408"/>
                    <a:pt x="161798" y="81020"/>
                  </a:cubicBezTo>
                  <a:close/>
                </a:path>
              </a:pathLst>
            </a:custGeom>
            <a:solidFill>
              <a:srgbClr val="3EDBDC"/>
            </a:solidFill>
            <a:ln w="1749" cap="flat">
              <a:noFill/>
              <a:prstDash val="solid"/>
              <a:miter/>
            </a:ln>
          </p:spPr>
          <p:txBody>
            <a:bodyPr rtlCol="0" anchor="ctr"/>
            <a:p>
              <a:endParaRPr lang="zh-CN" altLang="en-US"/>
            </a:p>
          </p:txBody>
        </p:sp>
        <p:sp>
          <p:nvSpPr>
            <p:cNvPr id="109" name="任意多边形: 形状 108"/>
            <p:cNvSpPr/>
            <p:nvPr/>
          </p:nvSpPr>
          <p:spPr>
            <a:xfrm>
              <a:off x="9685651" y="3270960"/>
              <a:ext cx="137368" cy="137368"/>
            </a:xfrm>
            <a:custGeom>
              <a:avLst/>
              <a:gdLst>
                <a:gd name="connsiteX0" fmla="*/ 49084 w 137368"/>
                <a:gd name="connsiteY0" fmla="*/ 242 h 137368"/>
                <a:gd name="connsiteX1" fmla="*/ 242 w 137368"/>
                <a:gd name="connsiteY1" fmla="*/ 137377 h 137368"/>
                <a:gd name="connsiteX2" fmla="*/ 137377 w 137368"/>
                <a:gd name="connsiteY2" fmla="*/ 97927 h 137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368" h="137368">
                  <a:moveTo>
                    <a:pt x="49084" y="242"/>
                  </a:moveTo>
                  <a:lnTo>
                    <a:pt x="242" y="137377"/>
                  </a:lnTo>
                  <a:lnTo>
                    <a:pt x="137377" y="97927"/>
                  </a:lnTo>
                  <a:close/>
                </a:path>
              </a:pathLst>
            </a:custGeom>
            <a:solidFill>
              <a:srgbClr val="3EDBDC"/>
            </a:solidFill>
            <a:ln w="1749" cap="flat">
              <a:noFill/>
              <a:prstDash val="solid"/>
              <a:miter/>
            </a:ln>
          </p:spPr>
          <p:txBody>
            <a:bodyPr rtlCol="0" anchor="ctr"/>
            <a:p>
              <a:endParaRPr lang="zh-CN" altLang="en-US"/>
            </a:p>
          </p:txBody>
        </p:sp>
        <p:sp>
          <p:nvSpPr>
            <p:cNvPr id="110" name="任意多边形: 形状 109"/>
            <p:cNvSpPr/>
            <p:nvPr/>
          </p:nvSpPr>
          <p:spPr>
            <a:xfrm>
              <a:off x="9766429" y="3003946"/>
              <a:ext cx="350465" cy="331093"/>
            </a:xfrm>
            <a:custGeom>
              <a:avLst/>
              <a:gdLst>
                <a:gd name="connsiteX0" fmla="*/ 26542 w 350465"/>
                <a:gd name="connsiteY0" fmla="*/ 331128 h 331092"/>
                <a:gd name="connsiteX1" fmla="*/ 345893 w 350465"/>
                <a:gd name="connsiteY1" fmla="*/ 34317 h 331092"/>
                <a:gd name="connsiteX2" fmla="*/ 347772 w 350465"/>
                <a:gd name="connsiteY2" fmla="*/ 6139 h 331092"/>
                <a:gd name="connsiteX3" fmla="*/ 319594 w 350465"/>
                <a:gd name="connsiteY3" fmla="*/ 4260 h 331092"/>
                <a:gd name="connsiteX4" fmla="*/ 242 w 350465"/>
                <a:gd name="connsiteY4" fmla="*/ 301070 h 331092"/>
                <a:gd name="connsiteX5" fmla="*/ 26542 w 350465"/>
                <a:gd name="connsiteY5" fmla="*/ 331128 h 331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0465" h="331092">
                  <a:moveTo>
                    <a:pt x="26542" y="331128"/>
                  </a:moveTo>
                  <a:lnTo>
                    <a:pt x="345893" y="34317"/>
                  </a:lnTo>
                  <a:cubicBezTo>
                    <a:pt x="353408" y="26802"/>
                    <a:pt x="353408" y="15531"/>
                    <a:pt x="347772" y="6139"/>
                  </a:cubicBezTo>
                  <a:cubicBezTo>
                    <a:pt x="340257" y="-1376"/>
                    <a:pt x="328986" y="-1376"/>
                    <a:pt x="319594" y="4260"/>
                  </a:cubicBezTo>
                  <a:lnTo>
                    <a:pt x="242" y="301070"/>
                  </a:lnTo>
                  <a:lnTo>
                    <a:pt x="26542" y="331128"/>
                  </a:lnTo>
                  <a:close/>
                </a:path>
              </a:pathLst>
            </a:custGeom>
            <a:solidFill>
              <a:srgbClr val="415A6B"/>
            </a:solidFill>
            <a:ln w="1749" cap="flat">
              <a:noFill/>
              <a:prstDash val="solid"/>
              <a:miter/>
            </a:ln>
          </p:spPr>
          <p:txBody>
            <a:bodyPr rtlCol="0" anchor="ctr"/>
            <a:p>
              <a:endParaRPr lang="zh-CN" altLang="en-US"/>
            </a:p>
          </p:txBody>
        </p:sp>
        <p:sp>
          <p:nvSpPr>
            <p:cNvPr id="111" name="任意多边形: 形状 110"/>
            <p:cNvSpPr/>
            <p:nvPr/>
          </p:nvSpPr>
          <p:spPr>
            <a:xfrm>
              <a:off x="9967432" y="2977908"/>
              <a:ext cx="172591" cy="172591"/>
            </a:xfrm>
            <a:custGeom>
              <a:avLst/>
              <a:gdLst>
                <a:gd name="connsiteX0" fmla="*/ 20906 w 172591"/>
                <a:gd name="connsiteY0" fmla="*/ 148648 h 172591"/>
                <a:gd name="connsiteX1" fmla="*/ 82898 w 172591"/>
                <a:gd name="connsiteY1" fmla="*/ 173068 h 172591"/>
                <a:gd name="connsiteX2" fmla="*/ 173068 w 172591"/>
                <a:gd name="connsiteY2" fmla="*/ 88533 h 172591"/>
                <a:gd name="connsiteX3" fmla="*/ 109199 w 172591"/>
                <a:gd name="connsiteY3" fmla="*/ 65991 h 172591"/>
                <a:gd name="connsiteX4" fmla="*/ 90413 w 172591"/>
                <a:gd name="connsiteY4" fmla="*/ 242 h 172591"/>
                <a:gd name="connsiteX5" fmla="*/ 242 w 172591"/>
                <a:gd name="connsiteY5" fmla="*/ 82898 h 172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2591" h="172591">
                  <a:moveTo>
                    <a:pt x="20906" y="148648"/>
                  </a:moveTo>
                  <a:lnTo>
                    <a:pt x="82898" y="173068"/>
                  </a:lnTo>
                  <a:lnTo>
                    <a:pt x="173068" y="88533"/>
                  </a:lnTo>
                  <a:lnTo>
                    <a:pt x="109199" y="65991"/>
                  </a:lnTo>
                  <a:lnTo>
                    <a:pt x="90413" y="242"/>
                  </a:lnTo>
                  <a:lnTo>
                    <a:pt x="242" y="82898"/>
                  </a:lnTo>
                  <a:close/>
                </a:path>
              </a:pathLst>
            </a:custGeom>
            <a:solidFill>
              <a:srgbClr val="3EDBDC"/>
            </a:solidFill>
            <a:ln w="1749" cap="flat">
              <a:noFill/>
              <a:prstDash val="solid"/>
              <a:miter/>
            </a:ln>
          </p:spPr>
          <p:txBody>
            <a:bodyPr rtlCol="0" anchor="ctr"/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148330" y="645160"/>
            <a:ext cx="5669280" cy="8299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buClrTx/>
              <a:buSzTx/>
              <a:buFontTx/>
            </a:pPr>
            <a:r>
              <a:rPr lang="zh-CN" altLang="en-US" sz="4800" b="1">
                <a:solidFill>
                  <a:srgbClr val="23B6B2"/>
                </a:solidFill>
                <a:sym typeface="+mn-ea"/>
              </a:rPr>
              <a:t>目标管理的三个阶段</a:t>
            </a:r>
            <a:endParaRPr lang="zh-CN" altLang="en-US" sz="4800" b="1">
              <a:solidFill>
                <a:srgbClr val="23B6B2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033645" y="2026285"/>
            <a:ext cx="2110740" cy="524510"/>
          </a:xfrm>
          <a:prstGeom prst="roundRect">
            <a:avLst>
              <a:gd name="adj" fmla="val 50000"/>
            </a:avLst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计划准备阶段</a:t>
            </a:r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3087370" y="4196715"/>
            <a:ext cx="2110740" cy="524510"/>
          </a:xfrm>
          <a:prstGeom prst="roundRect">
            <a:avLst>
              <a:gd name="adj" fmla="val 50000"/>
            </a:avLst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评价阶段</a:t>
            </a:r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7025640" y="4196715"/>
            <a:ext cx="2110740" cy="524510"/>
          </a:xfrm>
          <a:prstGeom prst="roundRect">
            <a:avLst>
              <a:gd name="adj" fmla="val 50000"/>
            </a:avLst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实施阶段</a:t>
            </a:r>
            <a:endParaRPr lang="zh-CN" altLang="en-US"/>
          </a:p>
        </p:txBody>
      </p:sp>
      <p:sp>
        <p:nvSpPr>
          <p:cNvPr id="8" name="弧形 7"/>
          <p:cNvSpPr/>
          <p:nvPr/>
        </p:nvSpPr>
        <p:spPr>
          <a:xfrm rot="300000" flipH="1">
            <a:off x="5217160" y="2500630"/>
            <a:ext cx="2876550" cy="2955290"/>
          </a:xfrm>
          <a:prstGeom prst="arc">
            <a:avLst>
              <a:gd name="adj1" fmla="val 10621576"/>
              <a:gd name="adj2" fmla="val 15287035"/>
            </a:avLst>
          </a:prstGeom>
          <a:ln>
            <a:solidFill>
              <a:srgbClr val="23B6B2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 altLang="zh-CN"/>
          </a:p>
        </p:txBody>
      </p:sp>
      <p:sp>
        <p:nvSpPr>
          <p:cNvPr id="9" name="弧形 8"/>
          <p:cNvSpPr/>
          <p:nvPr/>
        </p:nvSpPr>
        <p:spPr>
          <a:xfrm rot="7080000" flipH="1">
            <a:off x="3963035" y="1554480"/>
            <a:ext cx="4265930" cy="4265930"/>
          </a:xfrm>
          <a:prstGeom prst="arc">
            <a:avLst>
              <a:gd name="adj1" fmla="val 10827928"/>
              <a:gd name="adj2" fmla="val 14271380"/>
            </a:avLst>
          </a:prstGeom>
          <a:ln>
            <a:solidFill>
              <a:srgbClr val="23B6B2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 altLang="zh-CN"/>
          </a:p>
        </p:txBody>
      </p:sp>
      <p:sp>
        <p:nvSpPr>
          <p:cNvPr id="10" name="弧形 9"/>
          <p:cNvSpPr/>
          <p:nvPr/>
        </p:nvSpPr>
        <p:spPr>
          <a:xfrm rot="21300000">
            <a:off x="4110355" y="2512695"/>
            <a:ext cx="2864485" cy="2943225"/>
          </a:xfrm>
          <a:prstGeom prst="arc">
            <a:avLst>
              <a:gd name="adj1" fmla="val 10621576"/>
              <a:gd name="adj2" fmla="val 15287035"/>
            </a:avLst>
          </a:prstGeom>
          <a:ln>
            <a:solidFill>
              <a:srgbClr val="23B6B2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en-US" altLang="zh-CN"/>
          </a:p>
        </p:txBody>
      </p:sp>
      <p:sp>
        <p:nvSpPr>
          <p:cNvPr id="11" name="圆角矩形 10"/>
          <p:cNvSpPr/>
          <p:nvPr/>
        </p:nvSpPr>
        <p:spPr>
          <a:xfrm>
            <a:off x="5080000" y="2550795"/>
            <a:ext cx="2018030" cy="387350"/>
          </a:xfrm>
          <a:prstGeom prst="roundRect">
            <a:avLst>
              <a:gd name="adj" fmla="val 50000"/>
            </a:avLst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设定目标</a:t>
            </a:r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5080000" y="2928620"/>
            <a:ext cx="2018030" cy="387350"/>
          </a:xfrm>
          <a:prstGeom prst="roundRect">
            <a:avLst>
              <a:gd name="adj" fmla="val 50000"/>
            </a:avLst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制定目标管理</a:t>
            </a:r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3112770" y="4720590"/>
            <a:ext cx="2018030" cy="387350"/>
          </a:xfrm>
          <a:prstGeom prst="roundRect">
            <a:avLst>
              <a:gd name="adj" fmla="val 50000"/>
            </a:avLst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检查反馈</a:t>
            </a:r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3112770" y="5098415"/>
            <a:ext cx="2018030" cy="387350"/>
          </a:xfrm>
          <a:prstGeom prst="roundRect">
            <a:avLst>
              <a:gd name="adj" fmla="val 50000"/>
            </a:avLst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评价结果</a:t>
            </a:r>
            <a:endParaRPr lang="zh-CN" altLang="en-US"/>
          </a:p>
        </p:txBody>
      </p:sp>
      <p:sp>
        <p:nvSpPr>
          <p:cNvPr id="15" name="圆角矩形 14"/>
          <p:cNvSpPr/>
          <p:nvPr/>
        </p:nvSpPr>
        <p:spPr>
          <a:xfrm>
            <a:off x="7098030" y="4720590"/>
            <a:ext cx="2018030" cy="387350"/>
          </a:xfrm>
          <a:prstGeom prst="roundRect">
            <a:avLst>
              <a:gd name="adj" fmla="val 50000"/>
            </a:avLst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执行计划</a:t>
            </a:r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7098030" y="5098415"/>
            <a:ext cx="2018030" cy="387350"/>
          </a:xfrm>
          <a:prstGeom prst="roundRect">
            <a:avLst>
              <a:gd name="adj" fmla="val 50000"/>
            </a:avLst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落实完成目标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-35560" y="820420"/>
            <a:ext cx="12246610" cy="2237740"/>
          </a:xfrm>
          <a:prstGeom prst="rect">
            <a:avLst/>
          </a:pr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76935" y="1339850"/>
            <a:ext cx="1007491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eaLnBrk="1" hangingPunct="1"/>
            <a:r>
              <a:rPr lang="zh-CN" altLang="en-US" sz="3600" dirty="0">
                <a:solidFill>
                  <a:schemeClr val="bg1"/>
                </a:solidFill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  <a:sym typeface="+mn-ea"/>
              </a:rPr>
              <a:t>成功就等于目标，其他的一切都是这句话的注解</a:t>
            </a:r>
            <a:endParaRPr lang="zh-CN" altLang="en-US" sz="3600" dirty="0">
              <a:solidFill>
                <a:schemeClr val="bg1"/>
              </a:solidFill>
              <a:latin typeface="阿里巴巴普惠体 M" panose="00020600040101010101" charset="-122"/>
              <a:ea typeface="阿里巴巴普惠体 M" panose="00020600040101010101" charset="-122"/>
              <a:cs typeface="阿里巴巴普惠体 M" panose="00020600040101010101" charset="-122"/>
              <a:sym typeface="+mn-ea"/>
            </a:endParaRPr>
          </a:p>
          <a:p>
            <a:pPr algn="r" eaLnBrk="1" hangingPunct="1"/>
            <a:r>
              <a:rPr lang="zh-CN" altLang="en-US" sz="3600" dirty="0">
                <a:solidFill>
                  <a:schemeClr val="bg1"/>
                </a:solidFill>
                <a:latin typeface="阿里巴巴普惠体 M" panose="00020600040101010101" charset="-122"/>
                <a:ea typeface="阿里巴巴普惠体 M" panose="00020600040101010101" charset="-122"/>
                <a:cs typeface="阿里巴巴普惠体 M" panose="00020600040101010101" charset="-122"/>
                <a:sym typeface="+mn-ea"/>
              </a:rPr>
              <a:t>                    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cs typeface="+mj-ea"/>
                <a:sym typeface="+mn-ea"/>
              </a:rPr>
              <a:t> </a:t>
            </a:r>
            <a:r>
              <a:rPr lang="en-US" altLang="zh-CN" sz="1600" dirty="0">
                <a:solidFill>
                  <a:schemeClr val="bg1"/>
                </a:solidFill>
                <a:latin typeface="+mj-ea"/>
                <a:ea typeface="+mj-ea"/>
                <a:cs typeface="+mj-ea"/>
                <a:sym typeface="+mn-ea"/>
              </a:rPr>
              <a:t>----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cs typeface="+mj-ea"/>
                <a:sym typeface="+mn-ea"/>
              </a:rPr>
              <a:t>美国潜能大师：伯恩</a:t>
            </a:r>
            <a:r>
              <a:rPr lang="en-US" altLang="zh-CN" sz="1600" dirty="0">
                <a:solidFill>
                  <a:schemeClr val="bg1"/>
                </a:solidFill>
                <a:latin typeface="+mj-ea"/>
                <a:ea typeface="+mj-ea"/>
                <a:cs typeface="+mj-ea"/>
                <a:sym typeface="+mn-ea"/>
              </a:rPr>
              <a:t>•</a:t>
            </a:r>
            <a:r>
              <a:rPr lang="zh-CN" altLang="en-US" sz="1600" dirty="0">
                <a:solidFill>
                  <a:schemeClr val="bg1"/>
                </a:solidFill>
                <a:latin typeface="+mj-ea"/>
                <a:ea typeface="+mj-ea"/>
                <a:cs typeface="+mj-ea"/>
                <a:sym typeface="+mn-ea"/>
              </a:rPr>
              <a:t>崔西</a:t>
            </a:r>
            <a:r>
              <a:rPr lang="en-US" altLang="zh-CN" sz="1600" dirty="0">
                <a:solidFill>
                  <a:schemeClr val="bg1"/>
                </a:solidFill>
                <a:latin typeface="+mj-ea"/>
                <a:ea typeface="+mj-ea"/>
                <a:cs typeface="+mj-ea"/>
                <a:sym typeface="+mn-ea"/>
              </a:rPr>
              <a:t>ali</a:t>
            </a:r>
            <a:endParaRPr lang="en-US" altLang="zh-CN" sz="1600" dirty="0">
              <a:solidFill>
                <a:schemeClr val="bg1"/>
              </a:solidFill>
              <a:latin typeface="+mj-ea"/>
              <a:ea typeface="+mj-ea"/>
              <a:cs typeface="+mj-ea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7385" y="3769995"/>
            <a:ext cx="7091045" cy="2030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（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1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）共同商定目标。（参与）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  <a:sym typeface="+mn-ea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（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2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）目标分解。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(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目标体系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)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  <a:sym typeface="+mn-ea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（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3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）自我控制。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(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授权管理和自我评价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ea"/>
              </a:rPr>
              <a:t>)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  <a:sym typeface="+mn-ea"/>
            </a:endParaRPr>
          </a:p>
        </p:txBody>
      </p:sp>
      <p:pic>
        <p:nvPicPr>
          <p:cNvPr id="6" name="图片 5" descr="13083-NP换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70520" y="2497455"/>
            <a:ext cx="5403850" cy="544449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任意多边形 3"/>
          <p:cNvSpPr/>
          <p:nvPr/>
        </p:nvSpPr>
        <p:spPr>
          <a:xfrm>
            <a:off x="-118110" y="4675505"/>
            <a:ext cx="12408535" cy="2195830"/>
          </a:xfrm>
          <a:custGeom>
            <a:avLst/>
            <a:gdLst>
              <a:gd name="connsiteX0" fmla="*/ 22 w 19292"/>
              <a:gd name="connsiteY0" fmla="*/ 151 h 2459"/>
              <a:gd name="connsiteX1" fmla="*/ 2457 w 19292"/>
              <a:gd name="connsiteY1" fmla="*/ 477 h 2459"/>
              <a:gd name="connsiteX2" fmla="*/ 4696 w 19292"/>
              <a:gd name="connsiteY2" fmla="*/ 1196 h 2459"/>
              <a:gd name="connsiteX3" fmla="*/ 8522 w 19292"/>
              <a:gd name="connsiteY3" fmla="*/ 412 h 2459"/>
              <a:gd name="connsiteX4" fmla="*/ 11044 w 19292"/>
              <a:gd name="connsiteY4" fmla="*/ 1196 h 2459"/>
              <a:gd name="connsiteX5" fmla="*/ 14109 w 19292"/>
              <a:gd name="connsiteY5" fmla="*/ 303 h 2459"/>
              <a:gd name="connsiteX6" fmla="*/ 16674 w 19292"/>
              <a:gd name="connsiteY6" fmla="*/ 1152 h 2459"/>
              <a:gd name="connsiteX7" fmla="*/ 19261 w 19292"/>
              <a:gd name="connsiteY7" fmla="*/ 260 h 2459"/>
              <a:gd name="connsiteX8" fmla="*/ 19293 w 19292"/>
              <a:gd name="connsiteY8" fmla="*/ 2416 h 2459"/>
              <a:gd name="connsiteX9" fmla="*/ 11 w 19292"/>
              <a:gd name="connsiteY9" fmla="*/ 2452 h 2459"/>
              <a:gd name="connsiteX10" fmla="*/ 22 w 19292"/>
              <a:gd name="connsiteY10" fmla="*/ 151 h 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293" h="2460">
                <a:moveTo>
                  <a:pt x="22" y="151"/>
                </a:moveTo>
                <a:cubicBezTo>
                  <a:pt x="530" y="-258"/>
                  <a:pt x="1522" y="268"/>
                  <a:pt x="2457" y="477"/>
                </a:cubicBezTo>
                <a:cubicBezTo>
                  <a:pt x="3392" y="687"/>
                  <a:pt x="3483" y="1209"/>
                  <a:pt x="4696" y="1196"/>
                </a:cubicBezTo>
                <a:cubicBezTo>
                  <a:pt x="5909" y="1183"/>
                  <a:pt x="7252" y="412"/>
                  <a:pt x="8522" y="412"/>
                </a:cubicBezTo>
                <a:cubicBezTo>
                  <a:pt x="9792" y="412"/>
                  <a:pt x="9927" y="1218"/>
                  <a:pt x="11044" y="1196"/>
                </a:cubicBezTo>
                <a:cubicBezTo>
                  <a:pt x="12161" y="1174"/>
                  <a:pt x="12983" y="312"/>
                  <a:pt x="14109" y="303"/>
                </a:cubicBezTo>
                <a:cubicBezTo>
                  <a:pt x="15235" y="294"/>
                  <a:pt x="15644" y="1161"/>
                  <a:pt x="16674" y="1152"/>
                </a:cubicBezTo>
                <a:cubicBezTo>
                  <a:pt x="17704" y="1143"/>
                  <a:pt x="18757" y="8"/>
                  <a:pt x="19261" y="260"/>
                </a:cubicBezTo>
                <a:cubicBezTo>
                  <a:pt x="19245" y="1003"/>
                  <a:pt x="19284" y="1656"/>
                  <a:pt x="19293" y="2416"/>
                </a:cubicBezTo>
                <a:cubicBezTo>
                  <a:pt x="18217" y="2504"/>
                  <a:pt x="1598" y="2426"/>
                  <a:pt x="11" y="2452"/>
                </a:cubicBezTo>
                <a:cubicBezTo>
                  <a:pt x="14" y="549"/>
                  <a:pt x="-21" y="1567"/>
                  <a:pt x="22" y="151"/>
                </a:cubicBezTo>
                <a:close/>
              </a:path>
            </a:pathLst>
          </a:custGeom>
          <a:solidFill>
            <a:srgbClr val="6CE3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3119120" y="493395"/>
            <a:ext cx="595312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buClrTx/>
              <a:buSzTx/>
              <a:buFontTx/>
            </a:pPr>
            <a:r>
              <a:rPr lang="zh-CN" altLang="en-US" sz="4800" b="1">
                <a:solidFill>
                  <a:srgbClr val="23B6B2"/>
                </a:solidFill>
                <a:sym typeface="+mn-ea"/>
              </a:rPr>
              <a:t>目标管理的典型步骤</a:t>
            </a:r>
            <a:endParaRPr lang="zh-CN" altLang="en-US" sz="4800" b="1">
              <a:solidFill>
                <a:srgbClr val="23B6B2"/>
              </a:solidFill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-117475" y="5309235"/>
            <a:ext cx="12407900" cy="1562100"/>
          </a:xfrm>
          <a:custGeom>
            <a:avLst/>
            <a:gdLst>
              <a:gd name="connsiteX0" fmla="*/ 22 w 19292"/>
              <a:gd name="connsiteY0" fmla="*/ 151 h 2459"/>
              <a:gd name="connsiteX1" fmla="*/ 2457 w 19292"/>
              <a:gd name="connsiteY1" fmla="*/ 477 h 2459"/>
              <a:gd name="connsiteX2" fmla="*/ 4696 w 19292"/>
              <a:gd name="connsiteY2" fmla="*/ 1196 h 2459"/>
              <a:gd name="connsiteX3" fmla="*/ 8522 w 19292"/>
              <a:gd name="connsiteY3" fmla="*/ 412 h 2459"/>
              <a:gd name="connsiteX4" fmla="*/ 11044 w 19292"/>
              <a:gd name="connsiteY4" fmla="*/ 1196 h 2459"/>
              <a:gd name="connsiteX5" fmla="*/ 14109 w 19292"/>
              <a:gd name="connsiteY5" fmla="*/ 303 h 2459"/>
              <a:gd name="connsiteX6" fmla="*/ 16674 w 19292"/>
              <a:gd name="connsiteY6" fmla="*/ 1152 h 2459"/>
              <a:gd name="connsiteX7" fmla="*/ 19261 w 19292"/>
              <a:gd name="connsiteY7" fmla="*/ 260 h 2459"/>
              <a:gd name="connsiteX8" fmla="*/ 19293 w 19292"/>
              <a:gd name="connsiteY8" fmla="*/ 2416 h 2459"/>
              <a:gd name="connsiteX9" fmla="*/ 11 w 19292"/>
              <a:gd name="connsiteY9" fmla="*/ 2452 h 2459"/>
              <a:gd name="connsiteX10" fmla="*/ 22 w 19292"/>
              <a:gd name="connsiteY10" fmla="*/ 151 h 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293" h="2460">
                <a:moveTo>
                  <a:pt x="22" y="151"/>
                </a:moveTo>
                <a:cubicBezTo>
                  <a:pt x="530" y="-258"/>
                  <a:pt x="1522" y="268"/>
                  <a:pt x="2457" y="477"/>
                </a:cubicBezTo>
                <a:cubicBezTo>
                  <a:pt x="3392" y="687"/>
                  <a:pt x="3483" y="1209"/>
                  <a:pt x="4696" y="1196"/>
                </a:cubicBezTo>
                <a:cubicBezTo>
                  <a:pt x="5909" y="1183"/>
                  <a:pt x="7252" y="412"/>
                  <a:pt x="8522" y="412"/>
                </a:cubicBezTo>
                <a:cubicBezTo>
                  <a:pt x="9792" y="412"/>
                  <a:pt x="9927" y="1218"/>
                  <a:pt x="11044" y="1196"/>
                </a:cubicBezTo>
                <a:cubicBezTo>
                  <a:pt x="12161" y="1174"/>
                  <a:pt x="12983" y="312"/>
                  <a:pt x="14109" y="303"/>
                </a:cubicBezTo>
                <a:cubicBezTo>
                  <a:pt x="15235" y="294"/>
                  <a:pt x="15644" y="1161"/>
                  <a:pt x="16674" y="1152"/>
                </a:cubicBezTo>
                <a:cubicBezTo>
                  <a:pt x="17704" y="1143"/>
                  <a:pt x="18757" y="8"/>
                  <a:pt x="19261" y="260"/>
                </a:cubicBezTo>
                <a:cubicBezTo>
                  <a:pt x="19245" y="1003"/>
                  <a:pt x="19284" y="1656"/>
                  <a:pt x="19293" y="2416"/>
                </a:cubicBezTo>
                <a:cubicBezTo>
                  <a:pt x="18217" y="2504"/>
                  <a:pt x="1598" y="2426"/>
                  <a:pt x="11" y="2452"/>
                </a:cubicBezTo>
                <a:cubicBezTo>
                  <a:pt x="14" y="549"/>
                  <a:pt x="-21" y="1567"/>
                  <a:pt x="22" y="151"/>
                </a:cubicBezTo>
                <a:close/>
              </a:path>
            </a:pathLst>
          </a:custGeom>
          <a:solidFill>
            <a:srgbClr val="23B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557530" y="2483485"/>
            <a:ext cx="0" cy="2192020"/>
          </a:xfrm>
          <a:prstGeom prst="line">
            <a:avLst/>
          </a:prstGeom>
          <a:ln w="3175">
            <a:solidFill>
              <a:srgbClr val="23B6B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1900555" y="3625850"/>
            <a:ext cx="0" cy="1669415"/>
          </a:xfrm>
          <a:prstGeom prst="line">
            <a:avLst/>
          </a:prstGeom>
          <a:ln w="3175">
            <a:solidFill>
              <a:srgbClr val="23B6B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684905" y="3364865"/>
            <a:ext cx="0" cy="2192020"/>
          </a:xfrm>
          <a:prstGeom prst="line">
            <a:avLst/>
          </a:prstGeom>
          <a:ln w="3175">
            <a:solidFill>
              <a:srgbClr val="23B6B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5469890" y="2439670"/>
            <a:ext cx="0" cy="2602865"/>
          </a:xfrm>
          <a:prstGeom prst="line">
            <a:avLst/>
          </a:prstGeom>
          <a:ln w="3175">
            <a:solidFill>
              <a:srgbClr val="23B6B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7336155" y="3759200"/>
            <a:ext cx="0" cy="1935480"/>
          </a:xfrm>
          <a:prstGeom prst="line">
            <a:avLst/>
          </a:prstGeom>
          <a:ln w="3175">
            <a:solidFill>
              <a:srgbClr val="23B6B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8866505" y="2724150"/>
            <a:ext cx="0" cy="2266950"/>
          </a:xfrm>
          <a:prstGeom prst="line">
            <a:avLst/>
          </a:prstGeom>
          <a:ln w="3175">
            <a:solidFill>
              <a:srgbClr val="23B6B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736600" y="2580640"/>
            <a:ext cx="97028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sym typeface="+mn-ea"/>
              </a:rPr>
              <a:t>制度企业战略和目标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110740" y="3625850"/>
            <a:ext cx="116332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sym typeface="+mn-ea"/>
              </a:rPr>
              <a:t>对下属部门分解并共同议定具体目标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857625" y="3625850"/>
            <a:ext cx="116332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sym typeface="+mn-ea"/>
              </a:rPr>
              <a:t>部门全体成员设定个人目标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596890" y="2667000"/>
            <a:ext cx="1437005" cy="15436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just">
              <a:lnSpc>
                <a:spcPct val="105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sym typeface="+mn-ea"/>
              </a:rPr>
              <a:t>上级与下级共同商讨目标实现的行动计划和方案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482205" y="3929380"/>
            <a:ext cx="935990" cy="962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just">
              <a:lnSpc>
                <a:spcPct val="105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sym typeface="+mn-ea"/>
              </a:rPr>
              <a:t>实施计划与方案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8910320" y="2807335"/>
            <a:ext cx="1163320" cy="15436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just">
              <a:lnSpc>
                <a:spcPct val="105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sym typeface="+mn-ea"/>
              </a:rPr>
              <a:t>定期检查目标进展，并向有关部门和人员反馈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sym typeface="+mn-ea"/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10497185" y="3458210"/>
            <a:ext cx="0" cy="2266950"/>
          </a:xfrm>
          <a:prstGeom prst="line">
            <a:avLst/>
          </a:prstGeom>
          <a:ln w="3175">
            <a:solidFill>
              <a:srgbClr val="23B6B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10497185" y="3458210"/>
            <a:ext cx="1163320" cy="12528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algn="just">
              <a:lnSpc>
                <a:spcPct val="105000"/>
              </a:lnSpc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sym typeface="+mn-ea"/>
              </a:rPr>
              <a:t>基于目标成果或绩效进行奖惩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648460" y="2951480"/>
            <a:ext cx="6045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23B6B2"/>
                </a:solidFill>
                <a:latin typeface="+mn-ea"/>
                <a:sym typeface="+mn-ea"/>
              </a:rPr>
              <a:t>02</a:t>
            </a:r>
            <a:endParaRPr lang="en-US" altLang="zh-CN" sz="2800" dirty="0">
              <a:solidFill>
                <a:srgbClr val="23B6B2"/>
              </a:solidFill>
              <a:latin typeface="+mn-ea"/>
              <a:sym typeface="+mn-ea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84480" y="1917700"/>
            <a:ext cx="6045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23B6B2"/>
                </a:solidFill>
                <a:latin typeface="+mn-ea"/>
                <a:sym typeface="+mn-ea"/>
              </a:rPr>
              <a:t>01</a:t>
            </a:r>
            <a:endParaRPr lang="en-US" altLang="zh-CN" sz="2800" dirty="0">
              <a:solidFill>
                <a:srgbClr val="23B6B2"/>
              </a:solidFill>
              <a:latin typeface="+mn-ea"/>
              <a:sym typeface="+mn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382645" y="2842895"/>
            <a:ext cx="6045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23B6B2"/>
                </a:solidFill>
                <a:latin typeface="+mn-ea"/>
                <a:sym typeface="+mn-ea"/>
              </a:rPr>
              <a:t>03</a:t>
            </a:r>
            <a:endParaRPr lang="en-US" altLang="zh-CN" sz="2800" dirty="0">
              <a:solidFill>
                <a:srgbClr val="23B6B2"/>
              </a:solidFill>
              <a:latin typeface="+mn-ea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167630" y="1961515"/>
            <a:ext cx="6045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23B6B2"/>
                </a:solidFill>
                <a:latin typeface="+mn-ea"/>
                <a:sym typeface="+mn-ea"/>
              </a:rPr>
              <a:t>04</a:t>
            </a:r>
            <a:endParaRPr lang="en-US" altLang="zh-CN" sz="2800" dirty="0">
              <a:solidFill>
                <a:srgbClr val="23B6B2"/>
              </a:solidFill>
              <a:latin typeface="+mn-ea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033895" y="3168015"/>
            <a:ext cx="6045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23B6B2"/>
                </a:solidFill>
                <a:latin typeface="+mn-ea"/>
                <a:sym typeface="+mn-ea"/>
              </a:rPr>
              <a:t>05</a:t>
            </a:r>
            <a:endParaRPr lang="en-US" altLang="zh-CN" sz="2800" dirty="0">
              <a:solidFill>
                <a:srgbClr val="23B6B2"/>
              </a:solidFill>
              <a:latin typeface="+mn-ea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564245" y="2145030"/>
            <a:ext cx="6045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23B6B2"/>
                </a:solidFill>
                <a:latin typeface="+mn-ea"/>
                <a:sym typeface="+mn-ea"/>
              </a:rPr>
              <a:t>06</a:t>
            </a:r>
            <a:endParaRPr lang="en-US" altLang="zh-CN" sz="2800" dirty="0">
              <a:solidFill>
                <a:srgbClr val="23B6B2"/>
              </a:solidFill>
              <a:latin typeface="+mn-ea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194925" y="2780665"/>
            <a:ext cx="6045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dirty="0">
                <a:solidFill>
                  <a:srgbClr val="23B6B2"/>
                </a:solidFill>
                <a:latin typeface="+mn-ea"/>
                <a:sym typeface="+mn-ea"/>
              </a:rPr>
              <a:t>07</a:t>
            </a:r>
            <a:endParaRPr lang="en-US" altLang="zh-CN" sz="2800" dirty="0">
              <a:solidFill>
                <a:srgbClr val="23B6B2"/>
              </a:solidFill>
              <a:latin typeface="+mn-ea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3.xml><?xml version="1.0" encoding="utf-8"?>
<p:tagLst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3346</Words>
  <Application>WPS 演示</Application>
  <PresentationFormat>宽屏</PresentationFormat>
  <Paragraphs>302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Arial</vt:lpstr>
      <vt:lpstr>宋体</vt:lpstr>
      <vt:lpstr>Wingdings</vt:lpstr>
      <vt:lpstr>微软雅黑</vt:lpstr>
      <vt:lpstr>阿里巴巴普惠体 M</vt:lpstr>
      <vt:lpstr>方正舒体</vt:lpstr>
      <vt:lpstr>思源黑体 CN Normal</vt:lpstr>
      <vt:lpstr>Arial Unicode MS</vt:lpstr>
      <vt:lpstr>黑体</vt:lpstr>
      <vt:lpstr>Times New Roman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亮剑口才学院</cp:lastModifiedBy>
  <cp:revision>28</cp:revision>
  <dcterms:created xsi:type="dcterms:W3CDTF">2019-06-19T02:08:00Z</dcterms:created>
  <dcterms:modified xsi:type="dcterms:W3CDTF">2020-03-30T03:24:25Z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